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57" r:id="rId4"/>
    <p:sldId id="259" r:id="rId5"/>
    <p:sldId id="291" r:id="rId6"/>
    <p:sldId id="266" r:id="rId7"/>
    <p:sldId id="265" r:id="rId8"/>
    <p:sldId id="262" r:id="rId9"/>
    <p:sldId id="264" r:id="rId10"/>
    <p:sldId id="267" r:id="rId11"/>
    <p:sldId id="274" r:id="rId12"/>
    <p:sldId id="292" r:id="rId13"/>
    <p:sldId id="277" r:id="rId14"/>
    <p:sldId id="275" r:id="rId15"/>
    <p:sldId id="278" r:id="rId16"/>
    <p:sldId id="269" r:id="rId17"/>
    <p:sldId id="273" r:id="rId18"/>
    <p:sldId id="279" r:id="rId19"/>
    <p:sldId id="281" r:id="rId20"/>
    <p:sldId id="282" r:id="rId21"/>
    <p:sldId id="287" r:id="rId22"/>
    <p:sldId id="283" r:id="rId23"/>
    <p:sldId id="284" r:id="rId24"/>
    <p:sldId id="285" r:id="rId25"/>
    <p:sldId id="286" r:id="rId26"/>
    <p:sldId id="272" r:id="rId27"/>
    <p:sldId id="288" r:id="rId28"/>
    <p:sldId id="289" r:id="rId29"/>
    <p:sldId id="263" r:id="rId30"/>
    <p:sldId id="270" r:id="rId31"/>
    <p:sldId id="258" r:id="rId32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55D"/>
    <a:srgbClr val="B2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4724" autoAdjust="0"/>
  </p:normalViewPr>
  <p:slideViewPr>
    <p:cSldViewPr>
      <p:cViewPr varScale="1">
        <p:scale>
          <a:sx n="108" d="100"/>
          <a:sy n="108" d="100"/>
        </p:scale>
        <p:origin x="1332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3134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16.8</c:v>
                </c:pt>
                <c:pt idx="1">
                  <c:v>23.5</c:v>
                </c:pt>
                <c:pt idx="2">
                  <c:v>31.3</c:v>
                </c:pt>
                <c:pt idx="3">
                  <c:v>39.9</c:v>
                </c:pt>
                <c:pt idx="4">
                  <c:v>43.1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D9-44A7-AACE-65FFC44997A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152512"/>
        <c:axId val="171731200"/>
      </c:lineChart>
      <c:catAx>
        <c:axId val="5715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1731200"/>
        <c:crosses val="autoZero"/>
        <c:auto val="1"/>
        <c:lblAlgn val="ctr"/>
        <c:lblOffset val="100"/>
        <c:noMultiLvlLbl val="0"/>
      </c:catAx>
      <c:valAx>
        <c:axId val="1717312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7152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나눔스퀘어 Bold" pitchFamily="50" charset="-127"/>
          <a:ea typeface="나눔스퀘어 Bold" pitchFamily="50" charset="-127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10대</c:v>
                </c:pt>
                <c:pt idx="1">
                  <c:v>20대</c:v>
                </c:pt>
                <c:pt idx="2">
                  <c:v>30대</c:v>
                </c:pt>
                <c:pt idx="3">
                  <c:v>40대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69.5</c:v>
                </c:pt>
                <c:pt idx="1">
                  <c:v>80.7</c:v>
                </c:pt>
                <c:pt idx="2">
                  <c:v>50.7</c:v>
                </c:pt>
                <c:pt idx="3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7-4483-B2C6-E5B6D8376D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10대</c:v>
                </c:pt>
                <c:pt idx="1">
                  <c:v>20대</c:v>
                </c:pt>
                <c:pt idx="2">
                  <c:v>30대</c:v>
                </c:pt>
                <c:pt idx="3">
                  <c:v>40대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D037-4483-B2C6-E5B6D8376D0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10대</c:v>
                </c:pt>
                <c:pt idx="1">
                  <c:v>20대</c:v>
                </c:pt>
                <c:pt idx="2">
                  <c:v>30대</c:v>
                </c:pt>
                <c:pt idx="3">
                  <c:v>40대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037-4483-B2C6-E5B6D8376D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4"/>
        <c:overlap val="97"/>
        <c:axId val="57153536"/>
        <c:axId val="171732352"/>
      </c:barChart>
      <c:catAx>
        <c:axId val="57153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1732352"/>
        <c:crosses val="autoZero"/>
        <c:auto val="1"/>
        <c:lblAlgn val="ctr"/>
        <c:lblOffset val="100"/>
        <c:noMultiLvlLbl val="0"/>
      </c:catAx>
      <c:valAx>
        <c:axId val="1717323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715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나눔스퀘어 Bold" pitchFamily="50" charset="-127"/>
          <a:ea typeface="나눔스퀘어 Bold" pitchFamily="50" charset="-127"/>
        </a:defRPr>
      </a:pPr>
      <a:endParaRPr lang="ko-K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65180-50BF-4D1A-B8A8-3097525B2CFD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4A74-59F3-4577-9FCB-EE43F8E407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95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C4A74-59F3-4577-9FCB-EE43F8E4070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33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78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40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4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92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0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12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64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94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48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51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BBD0-B023-4797-986E-571D901B22C1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D2948-770A-43B1-89B3-ACE0C22BD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2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39.png"/><Relationship Id="rId21" Type="http://schemas.openxmlformats.org/officeDocument/2006/relationships/image" Target="../media/image25.png"/><Relationship Id="rId34" Type="http://schemas.openxmlformats.org/officeDocument/2006/relationships/hyperlink" Target="http://www.google.co.kr/url?sa=i&amp;rct=j&amp;q=&amp;esrc=s&amp;source=images&amp;cd=&amp;cad=rja&amp;uact=8&amp;ved=2ahUKEwiIxqOj3r3iAhVRBKYKHSspB4sQjRx6BAgBEAU&amp;url=http://www.google.co.kr/url?sa=i&amp;rct=j&amp;q=&amp;esrc=s&amp;source=images&amp;cd=&amp;ved=2ahUKEwiIxqOj3r3iAhVRBKYKHSspB4sQjRx6BAgBEAU&amp;url=http://www.ndnnews.co.kr/news/articleView.html?idxno=210392&amp;psig=AOvVaw1ptb6CpDTXADzuWOiAiut3&amp;ust=1559116073581606&amp;psig=AOvVaw1ptb6CpDTXADzuWOiAiut3&amp;ust=1559116073581606" TargetMode="External"/><Relationship Id="rId42" Type="http://schemas.openxmlformats.org/officeDocument/2006/relationships/hyperlink" Target="http://www.google.co.kr/url?sa=i&amp;rct=j&amp;q=&amp;esrc=s&amp;source=images&amp;cd=&amp;ved=2ahUKEwiRy6ryrsjiAhWDx4sBHW5rDIwQjRx6BAgBEAU&amp;url=http://cmmkt.co.kr/&amp;psig=AOvVaw2RlDHgd79K0ZCaZg5aIXXi&amp;ust=1559481349719942" TargetMode="External"/><Relationship Id="rId7" Type="http://schemas.openxmlformats.org/officeDocument/2006/relationships/hyperlink" Target="https://www.google.co.kr/url?sa=i&amp;rct=j&amp;q=&amp;esrc=s&amp;source=images&amp;cd=&amp;ved=2ahUKEwj9_uqU273iAhVjHKYKHSg4AQEQjRx6BAgBEAU&amp;url=https://www.logosindex.com/K/Korean-Air-logo/&amp;psig=AOvVaw2br5OCdR68wNEnofSVY5ld&amp;ust=1559115274891392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www.google.co.kr/url?sa=i&amp;rct=j&amp;q=&amp;esrc=s&amp;source=images&amp;cd=&amp;ved=2ahUKEwist5fg273iAhVhxosBHXQMAEkQjRx6BAgBEAU&amp;url=https://platum.kr/archives/33701&amp;psig=AOvVaw33Xtx08BU8NfHNtsJAc55r&amp;ust=1559115434471138" TargetMode="External"/><Relationship Id="rId24" Type="http://schemas.openxmlformats.org/officeDocument/2006/relationships/image" Target="../media/image28.png"/><Relationship Id="rId32" Type="http://schemas.openxmlformats.org/officeDocument/2006/relationships/hyperlink" Target="http://www.google.co.kr/url?sa=i&amp;rct=j&amp;q=&amp;esrc=s&amp;source=images&amp;cd=&amp;ved=2ahUKEwj-y5CC3r3iAhWKwJQKHc2ACXoQjRx6BAgBEAU&amp;url=http://biz.newdaily.co.kr/site/data/html/2016/04/20/2016042010015.html&amp;psig=AOvVaw19yHo8qDA0sSnKXUDg2GtQ&amp;ust=1559116041732153" TargetMode="External"/><Relationship Id="rId37" Type="http://schemas.openxmlformats.org/officeDocument/2006/relationships/image" Target="../media/image38.jpeg"/><Relationship Id="rId40" Type="http://schemas.openxmlformats.org/officeDocument/2006/relationships/hyperlink" Target="https://www.google.co.kr/url?sa=i&amp;rct=j&amp;q=&amp;esrc=s&amp;source=images&amp;cd=&amp;ved=2ahUKEwjn98vkrsjiAhWdL6YKHXHmAlAQjRx6BAgBEAU&amp;url=https://jubear.tistory.com/entry/%EA%B5%AC%EA%B8%80-%EC%95%A0%EB%93%9C%EC%84%BC%EC%8A%A4-%EB%8B%A8-1%EC%9D%BC%EB%A7%8C%EC%97%90-%EC%8A%B9%EC%9D%B8-%EB%B0%9B%EC%95%98%EC%8A%B5%EB%8B%88%EB%8B%A4&amp;psig=AOvVaw2LSU-R6dYSRWHcE9kqdu3X&amp;ust=1559481320290787" TargetMode="External"/><Relationship Id="rId5" Type="http://schemas.openxmlformats.org/officeDocument/2006/relationships/hyperlink" Target="http://www.google.co.kr/url?sa=i&amp;rct=j&amp;q=&amp;esrc=s&amp;source=images&amp;cd=&amp;cad=rja&amp;uact=8&amp;ved=2ahUKEwiH-4Py2r3iAhW8xosBHe-kDwkQjRx6BAgBEAU&amp;url=http://www.google.co.kr/url?sa=i&amp;rct=j&amp;q=&amp;esrc=s&amp;source=images&amp;cd=&amp;ved=2ahUKEwiH-4Py2r3iAhW8xosBHe-kDwkQjRx6BAgBEAU&amp;url=http://www.x-over.co.kr/&amp;psig=AOvVaw3TxapGGSym6GVMRGs37BQQ&amp;ust=1559115186244891&amp;psig=AOvVaw3TxapGGSym6GVMRGs37BQQ&amp;ust=1559115186244891" TargetMode="External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openxmlformats.org/officeDocument/2006/relationships/hyperlink" Target="https://www.google.co.kr/url?sa=i&amp;rct=j&amp;q=&amp;esrc=s&amp;source=images&amp;cd=&amp;ved=2ahUKEwiEidOyrsjiAhU4yIsBHcL6AMkQjRx6BAgBEAU&amp;url=https://medium.com/@yoojs8512/%ED%8B%B0%EB%AA%AC-%EC%9D%B8%EC%88%98%EC%A0%84%EC%9D%84-%EB%B0%94%EB%9D%BC%EB%B3%B4%EB%8A%94-%EB%91%90-%EA%B0%80%EC%A7%80-%EC%9A%B0%EB%A0%A4-5ab214bd6b62&amp;psig=AOvVaw2xalW-Em72FqteBee1Mtzg&amp;ust=1559481217602731" TargetMode="External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hyperlink" Target="http://www.google.co.kr/url?sa=i&amp;rct=j&amp;q=&amp;esrc=s&amp;source=images&amp;cd=&amp;cad=rja&amp;uact=8&amp;ved=2ahUKEwjc48bU273iAhVvyYsBHVDEDlwQjRx6BAgBEAU&amp;url=http://yanolja.in/ko/identity/&amp;psig=AOvVaw0QgzAkBjvQrwUAleKJtT9J&amp;ust=1559115302334164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jpeg"/><Relationship Id="rId35" Type="http://schemas.openxmlformats.org/officeDocument/2006/relationships/image" Target="../media/image37.png"/><Relationship Id="rId43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6.jpeg"/><Relationship Id="rId38" Type="http://schemas.openxmlformats.org/officeDocument/2006/relationships/hyperlink" Target="https://www.google.co.kr/url?sa=i&amp;rct=j&amp;q=&amp;esrc=s&amp;source=images&amp;cd=&amp;ved=2ahUKEwiBmNnLrsjiAhUJGaYKHbgAArwQjRx6BAgBEAU&amp;url=https://www.goodchoice.kr/&amp;psig=AOvVaw09hblZtO3fN7phzHfnBZu4&amp;ust=155948126823617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jpeg"/><Relationship Id="rId26" Type="http://schemas.openxmlformats.org/officeDocument/2006/relationships/image" Target="../media/image65.jpeg"/><Relationship Id="rId21" Type="http://schemas.openxmlformats.org/officeDocument/2006/relationships/image" Target="../media/image60.png"/><Relationship Id="rId34" Type="http://schemas.openxmlformats.org/officeDocument/2006/relationships/image" Target="../media/image73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jpe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jpe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jpeg"/><Relationship Id="rId8" Type="http://schemas.openxmlformats.org/officeDocument/2006/relationships/image" Target="../media/image47.png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21" Type="http://schemas.openxmlformats.org/officeDocument/2006/relationships/image" Target="../media/image95.jpe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2" Type="http://schemas.openxmlformats.org/officeDocument/2006/relationships/image" Target="../media/image4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jpeg"/><Relationship Id="rId37" Type="http://schemas.openxmlformats.org/officeDocument/2006/relationships/image" Target="../media/image111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jpe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31" Type="http://schemas.openxmlformats.org/officeDocument/2006/relationships/image" Target="../media/image105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jpeg"/><Relationship Id="rId27" Type="http://schemas.openxmlformats.org/officeDocument/2006/relationships/image" Target="../media/image101.jpe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8" Type="http://schemas.openxmlformats.org/officeDocument/2006/relationships/image" Target="../media/image82.png"/><Relationship Id="rId3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2" Type="http://schemas.openxmlformats.org/officeDocument/2006/relationships/image" Target="../media/image4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5.png"/><Relationship Id="rId4" Type="http://schemas.openxmlformats.org/officeDocument/2006/relationships/image" Target="../media/image7.png"/><Relationship Id="rId9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5.png"/><Relationship Id="rId4" Type="http://schemas.openxmlformats.org/officeDocument/2006/relationships/image" Target="../media/image7.pn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5.png"/><Relationship Id="rId4" Type="http://schemas.openxmlformats.org/officeDocument/2006/relationships/image" Target="../media/image7.png"/><Relationship Id="rId9" Type="http://schemas.openxmlformats.org/officeDocument/2006/relationships/image" Target="../media/image1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036016" y="2845631"/>
            <a:ext cx="3833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aD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PICTURE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3036016" y="3052927"/>
            <a:ext cx="3833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온라인 마케팅 제안서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4028775" y="4941169"/>
            <a:ext cx="1848455" cy="1165431"/>
            <a:chOff x="3801326" y="3644850"/>
            <a:chExt cx="1281949" cy="672938"/>
          </a:xfrm>
        </p:grpSpPr>
        <p:sp>
          <p:nvSpPr>
            <p:cNvPr id="50" name="직사각형 49"/>
            <p:cNvSpPr/>
            <p:nvPr/>
          </p:nvSpPr>
          <p:spPr>
            <a:xfrm>
              <a:off x="3801326" y="4157844"/>
              <a:ext cx="1281949" cy="159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www.//ad-picture.com </a:t>
              </a:r>
              <a:endPara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893554" y="3644850"/>
              <a:ext cx="1097491" cy="364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itchFamily="50" charset="-127"/>
                  <a:ea typeface="나눔스퀘어 Bold" pitchFamily="50" charset="-127"/>
                </a:rPr>
                <a:t>황기현</a:t>
              </a:r>
              <a:endPara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itchFamily="50" charset="-127"/>
                  <a:ea typeface="나눔스퀘어 Bold" pitchFamily="50" charset="-127"/>
                </a:rPr>
                <a:t>마케팅 사업부 팀장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3986382" y="4019057"/>
              <a:ext cx="911835" cy="159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itchFamily="50" charset="-127"/>
                  <a:ea typeface="나눔스퀘어 Bold" pitchFamily="50" charset="-127"/>
                </a:rPr>
                <a:t>010.5604.6133</a:t>
              </a:r>
              <a:endPara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3045350" y="3527430"/>
            <a:ext cx="38153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10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MARKETING</a:t>
            </a:r>
            <a:endParaRPr lang="ko-KR" altLang="en-US" sz="10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5" name="평행 사변형 54"/>
          <p:cNvSpPr/>
          <p:nvPr/>
        </p:nvSpPr>
        <p:spPr>
          <a:xfrm>
            <a:off x="6393160" y="0"/>
            <a:ext cx="2448272" cy="2482552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6" name="평행 사변형 55"/>
          <p:cNvSpPr/>
          <p:nvPr/>
        </p:nvSpPr>
        <p:spPr>
          <a:xfrm>
            <a:off x="6421700" y="0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7" name="평행 사변형 56"/>
          <p:cNvSpPr/>
          <p:nvPr/>
        </p:nvSpPr>
        <p:spPr>
          <a:xfrm>
            <a:off x="7329264" y="1237144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rgbClr val="B28072">
                  <a:alpha val="51000"/>
                </a:srgb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8" name="평행 사변형 57"/>
          <p:cNvSpPr/>
          <p:nvPr/>
        </p:nvSpPr>
        <p:spPr>
          <a:xfrm>
            <a:off x="6869985" y="488248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accent5">
                  <a:lumMod val="40000"/>
                  <a:lumOff val="60000"/>
                  <a:alpha val="59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9" name="평행 사변형 58"/>
          <p:cNvSpPr/>
          <p:nvPr/>
        </p:nvSpPr>
        <p:spPr>
          <a:xfrm rot="10800000">
            <a:off x="1542746" y="5476581"/>
            <a:ext cx="1538046" cy="1381416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0" name="평행 사변형 59"/>
          <p:cNvSpPr/>
          <p:nvPr/>
        </p:nvSpPr>
        <p:spPr>
          <a:xfrm rot="10800000">
            <a:off x="2000672" y="4725140"/>
            <a:ext cx="1742702" cy="2132847"/>
          </a:xfrm>
          <a:prstGeom prst="parallelogram">
            <a:avLst>
              <a:gd name="adj" fmla="val 87133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평행 사변형 60"/>
          <p:cNvSpPr/>
          <p:nvPr/>
        </p:nvSpPr>
        <p:spPr>
          <a:xfrm rot="10800000">
            <a:off x="416496" y="6093283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accent5">
                  <a:lumMod val="40000"/>
                  <a:lumOff val="60000"/>
                  <a:alpha val="59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2" name="평행 사변형 61"/>
          <p:cNvSpPr/>
          <p:nvPr/>
        </p:nvSpPr>
        <p:spPr>
          <a:xfrm rot="10800000">
            <a:off x="3224808" y="4608043"/>
            <a:ext cx="755522" cy="685561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rgbClr val="B28072">
                  <a:alpha val="51000"/>
                </a:srgb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027" name="Picture 3" descr="C:\Users\tot78\Desktop\KakaoTalk_20190527_2205513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768" y="1741956"/>
            <a:ext cx="1800200" cy="7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65" y="2126616"/>
            <a:ext cx="1797271" cy="7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7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3" y="4692808"/>
            <a:ext cx="1166149" cy="53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96" y="4731435"/>
            <a:ext cx="1351808" cy="45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관련 이미지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1" b="33099"/>
          <a:stretch/>
        </p:blipFill>
        <p:spPr bwMode="auto">
          <a:xfrm>
            <a:off x="907764" y="4733601"/>
            <a:ext cx="1528733" cy="4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rean air logo에 대한 이미지 검색결과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1742062"/>
            <a:ext cx="1253218" cy="14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anolja logo에 대한 이미지 검색결과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94" y="3809571"/>
            <a:ext cx="1006262" cy="2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 mobile에 대한 이미지 검색결과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0" y="3775047"/>
            <a:ext cx="1330374" cy="3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28" y="2637033"/>
            <a:ext cx="1082867" cy="43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0" y="1464466"/>
            <a:ext cx="1363141" cy="70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12" y="3726280"/>
            <a:ext cx="1192098" cy="45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36" y="5725726"/>
            <a:ext cx="1308284" cy="71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11" y="4534704"/>
            <a:ext cx="1232704" cy="84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95" y="1340768"/>
            <a:ext cx="1073070" cy="80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83" y="3684321"/>
            <a:ext cx="1320020" cy="53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30" y="4692808"/>
            <a:ext cx="1273944" cy="53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97" y="5667683"/>
            <a:ext cx="838843" cy="8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67" y="5708343"/>
            <a:ext cx="872989" cy="75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16" y="2490934"/>
            <a:ext cx="819932" cy="72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69" y="3529480"/>
            <a:ext cx="918696" cy="84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91" y="3603997"/>
            <a:ext cx="1113057" cy="69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695" y="2495131"/>
            <a:ext cx="1241337" cy="71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82" y="2694110"/>
            <a:ext cx="1361292" cy="31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08" y="2682767"/>
            <a:ext cx="994541" cy="34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94" y="1559472"/>
            <a:ext cx="1088617" cy="51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29" y="2661315"/>
            <a:ext cx="1447847" cy="3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04" y="4770705"/>
            <a:ext cx="1349033" cy="37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 descr="이랜드잇에 대한 이미지 검색결과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14" y="1539991"/>
            <a:ext cx="1096961" cy="5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관련 이미지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57" y="1597664"/>
            <a:ext cx="1183763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992560" y="1268760"/>
            <a:ext cx="8640000" cy="5220001"/>
            <a:chOff x="992560" y="1268760"/>
            <a:chExt cx="8640000" cy="5220001"/>
          </a:xfrm>
        </p:grpSpPr>
        <p:grpSp>
          <p:nvGrpSpPr>
            <p:cNvPr id="10" name="그룹 9"/>
            <p:cNvGrpSpPr/>
            <p:nvPr/>
          </p:nvGrpSpPr>
          <p:grpSpPr>
            <a:xfrm>
              <a:off x="992560" y="2303654"/>
              <a:ext cx="8640000" cy="3200417"/>
              <a:chOff x="992560" y="2303654"/>
              <a:chExt cx="8640000" cy="3200417"/>
            </a:xfrm>
          </p:grpSpPr>
          <p:cxnSp>
            <p:nvCxnSpPr>
              <p:cNvPr id="3" name="직선 연결선 2"/>
              <p:cNvCxnSpPr/>
              <p:nvPr/>
            </p:nvCxnSpPr>
            <p:spPr>
              <a:xfrm>
                <a:off x="992560" y="2303654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992560" y="3370460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>
                <a:off x="992560" y="4437266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992560" y="5504071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그룹 8"/>
            <p:cNvGrpSpPr/>
            <p:nvPr/>
          </p:nvGrpSpPr>
          <p:grpSpPr>
            <a:xfrm>
              <a:off x="2436496" y="1268760"/>
              <a:ext cx="5900880" cy="5220001"/>
              <a:chOff x="2360712" y="1268760"/>
              <a:chExt cx="5900880" cy="5220001"/>
            </a:xfrm>
          </p:grpSpPr>
          <p:cxnSp>
            <p:nvCxnSpPr>
              <p:cNvPr id="20" name="직선 연결선 19"/>
              <p:cNvCxnSpPr/>
              <p:nvPr/>
            </p:nvCxnSpPr>
            <p:spPr>
              <a:xfrm rot="5400000">
                <a:off x="-249288" y="3878761"/>
                <a:ext cx="522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/>
              <p:cNvCxnSpPr/>
              <p:nvPr/>
            </p:nvCxnSpPr>
            <p:spPr>
              <a:xfrm rot="5400000">
                <a:off x="1225932" y="3878761"/>
                <a:ext cx="522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/>
              <p:cNvCxnSpPr/>
              <p:nvPr/>
            </p:nvCxnSpPr>
            <p:spPr>
              <a:xfrm rot="5400000">
                <a:off x="2701152" y="3878760"/>
                <a:ext cx="522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/>
              <p:cNvCxnSpPr/>
              <p:nvPr/>
            </p:nvCxnSpPr>
            <p:spPr>
              <a:xfrm rot="5400000">
                <a:off x="4176372" y="3878760"/>
                <a:ext cx="522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rot="5400000">
                <a:off x="5651592" y="3878760"/>
                <a:ext cx="522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그룹 48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51" name="직사각형 50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54" name="Picture 2" descr="티몬에 대한 이미지 검색결과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62" y="5745900"/>
            <a:ext cx="1170104" cy="6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여기어때에 대한 이미지 검색결과">
            <a:hlinkClick r:id="rId38"/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28011" r="23043" b="34442"/>
          <a:stretch/>
        </p:blipFill>
        <p:spPr bwMode="auto">
          <a:xfrm>
            <a:off x="6911584" y="5823644"/>
            <a:ext cx="1369199" cy="4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구글애드센스에 대한 이미지 검색결과">
            <a:hlinkClick r:id="rId40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04" y="5949280"/>
            <a:ext cx="1301308" cy="5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차미마케팅에 대한 이미지 검색결과">
            <a:hlinkClick r:id="rId42"/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87" y="5708343"/>
            <a:ext cx="1321625" cy="2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8567F395-415A-436F-B8FF-B84EF8F20860}"/>
              </a:ext>
            </a:extLst>
          </p:cNvPr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5018DE9A-2911-483E-B904-6348B265B197}"/>
              </a:ext>
            </a:extLst>
          </p:cNvPr>
          <p:cNvSpPr/>
          <p:nvPr/>
        </p:nvSpPr>
        <p:spPr>
          <a:xfrm>
            <a:off x="2504728" y="215761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제휴고객사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035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4579268" y="2167507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27" name="직사각형 126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AEF01F3F-44DB-499F-907D-7CC851EEC33E}"/>
              </a:ext>
            </a:extLst>
          </p:cNvPr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68C1001F-1015-4857-98A8-C9DCFDF32AFE}"/>
              </a:ext>
            </a:extLst>
          </p:cNvPr>
          <p:cNvSpPr/>
          <p:nvPr/>
        </p:nvSpPr>
        <p:spPr>
          <a:xfrm>
            <a:off x="2504728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애드픽처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채널소개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CE91D68-3B03-408E-B4F1-833EC347D454}"/>
              </a:ext>
            </a:extLst>
          </p:cNvPr>
          <p:cNvGrpSpPr/>
          <p:nvPr/>
        </p:nvGrpSpPr>
        <p:grpSpPr>
          <a:xfrm>
            <a:off x="1317350" y="1890328"/>
            <a:ext cx="3077344" cy="3077344"/>
            <a:chOff x="1329096" y="2121593"/>
            <a:chExt cx="3077344" cy="3077344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E69E47A-8BF6-400C-B02D-B57F28B13216}"/>
                </a:ext>
              </a:extLst>
            </p:cNvPr>
            <p:cNvSpPr/>
            <p:nvPr/>
          </p:nvSpPr>
          <p:spPr>
            <a:xfrm>
              <a:off x="1329096" y="2121593"/>
              <a:ext cx="3077344" cy="3077344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D44DE3AD-C368-4A63-8D93-BBC06EDE8228}"/>
                </a:ext>
              </a:extLst>
            </p:cNvPr>
            <p:cNvGrpSpPr/>
            <p:nvPr/>
          </p:nvGrpSpPr>
          <p:grpSpPr>
            <a:xfrm>
              <a:off x="2432720" y="2518222"/>
              <a:ext cx="972123" cy="972123"/>
              <a:chOff x="1660936" y="2792099"/>
              <a:chExt cx="423615" cy="423615"/>
            </a:xfrm>
          </p:grpSpPr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918FFDF6-0961-45EC-BE8C-A78A79624AA8}"/>
                  </a:ext>
                </a:extLst>
              </p:cNvPr>
              <p:cNvSpPr/>
              <p:nvPr/>
            </p:nvSpPr>
            <p:spPr>
              <a:xfrm>
                <a:off x="1660936" y="2792099"/>
                <a:ext cx="423615" cy="423615"/>
              </a:xfrm>
              <a:prstGeom prst="ellipse">
                <a:avLst/>
              </a:prstGeom>
              <a:solidFill>
                <a:srgbClr val="3025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4" name="Picture 5" descr="C:\Users\tot78\Downloads\thumbs-up.png">
                <a:extLst>
                  <a:ext uri="{FF2B5EF4-FFF2-40B4-BE49-F238E27FC236}">
                    <a16:creationId xmlns:a16="http://schemas.microsoft.com/office/drawing/2014/main" id="{9DD661FF-44F5-401C-9280-DE25AF0AD0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9593" y="2893361"/>
                <a:ext cx="216000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D7435-49F2-47F6-8E96-B94C5EFD6275}"/>
                </a:ext>
              </a:extLst>
            </p:cNvPr>
            <p:cNvSpPr txBox="1"/>
            <p:nvPr/>
          </p:nvSpPr>
          <p:spPr>
            <a:xfrm>
              <a:off x="1568624" y="3454615"/>
              <a:ext cx="2664296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33.518.513 </a:t>
              </a:r>
              <a:r>
                <a:rPr lang="ko-KR" altLang="en-US" sz="2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명</a:t>
              </a:r>
              <a:endParaRPr lang="en-US" altLang="ko-KR" sz="2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endParaRPr lang="en-US" altLang="ko-KR" sz="5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2019.05.31 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기준 페이스북 </a:t>
              </a:r>
              <a:endPara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전 채널 </a:t>
              </a:r>
              <a:r>
                <a:rPr lang="ko-KR" altLang="en-US" sz="1200" dirty="0" err="1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팔로워</a:t>
              </a:r>
              <a:r>
                <a:rPr lang="ko-KR" altLang="en-US" sz="12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수</a:t>
              </a:r>
              <a:endParaRPr lang="en-US" altLang="ko-KR" sz="12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1CA6D1C-BA3D-4CAD-97A1-B40EF7CD366D}"/>
              </a:ext>
            </a:extLst>
          </p:cNvPr>
          <p:cNvSpPr/>
          <p:nvPr/>
        </p:nvSpPr>
        <p:spPr>
          <a:xfrm>
            <a:off x="3335725" y="6093296"/>
            <a:ext cx="4330222" cy="504056"/>
          </a:xfrm>
          <a:prstGeom prst="round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80F376-4DA1-4369-9B7D-A0D5AF52BC4E}"/>
              </a:ext>
            </a:extLst>
          </p:cNvPr>
          <p:cNvSpPr/>
          <p:nvPr/>
        </p:nvSpPr>
        <p:spPr>
          <a:xfrm>
            <a:off x="4243080" y="6175464"/>
            <a:ext cx="2541672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보유채널</a:t>
            </a:r>
            <a:r>
              <a:rPr lang="en-US" altLang="ko-KR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_ </a:t>
            </a:r>
            <a:r>
              <a:rPr lang="ko-KR" altLang="en-US" sz="1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후면 상세 기재</a:t>
            </a:r>
            <a:endParaRPr lang="en-US" altLang="ko-KR" sz="14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D4CC2A7-1B43-4D38-B73E-D4C06E81797E}"/>
              </a:ext>
            </a:extLst>
          </p:cNvPr>
          <p:cNvSpPr txBox="1"/>
          <p:nvPr/>
        </p:nvSpPr>
        <p:spPr>
          <a:xfrm>
            <a:off x="4654808" y="92737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페이스북 페이지</a:t>
            </a:r>
            <a:endParaRPr lang="en-US" altLang="ko-KR" sz="2000" dirty="0">
              <a:solidFill>
                <a:srgbClr val="B2807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8BEDBC1-0410-4A09-9F08-B9F7C4A1E7D2}"/>
              </a:ext>
            </a:extLst>
          </p:cNvPr>
          <p:cNvSpPr/>
          <p:nvPr/>
        </p:nvSpPr>
        <p:spPr>
          <a:xfrm>
            <a:off x="4708367" y="1362039"/>
            <a:ext cx="3075423" cy="1035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국내 최대의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팔로워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수를 보유하고 있습니다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맞춤형 채널 업로드 및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노출수를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보장합니다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국내 페이스북 이용유저 대비 점유율 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79%!! </a:t>
            </a:r>
          </a:p>
          <a:p>
            <a:pPr algn="just">
              <a:lnSpc>
                <a:spcPct val="130000"/>
              </a:lnSpc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페이스북 이용자수 통계 대비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팔로워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보유율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54ABCDE-F73F-4BA8-AC6D-40BB3584F0DD}"/>
              </a:ext>
            </a:extLst>
          </p:cNvPr>
          <p:cNvSpPr txBox="1"/>
          <p:nvPr/>
        </p:nvSpPr>
        <p:spPr>
          <a:xfrm>
            <a:off x="4664968" y="3220070"/>
            <a:ext cx="301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페이스북 개인계정</a:t>
            </a:r>
            <a:endParaRPr lang="en-US" altLang="ko-KR" sz="2000" dirty="0">
              <a:solidFill>
                <a:srgbClr val="B2807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B24A5B0-EBBC-43EE-8137-545309676291}"/>
              </a:ext>
            </a:extLst>
          </p:cNvPr>
          <p:cNvSpPr txBox="1"/>
          <p:nvPr/>
        </p:nvSpPr>
        <p:spPr>
          <a:xfrm>
            <a:off x="4664968" y="4485260"/>
            <a:ext cx="353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</a:t>
            </a:r>
            <a:r>
              <a:rPr lang="ko-KR" altLang="en-US" sz="2000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페이스북 활성화 그룹</a:t>
            </a:r>
            <a:endParaRPr lang="en-US" altLang="ko-KR" sz="2000" dirty="0">
              <a:solidFill>
                <a:srgbClr val="B2807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FE65F23-724D-41BA-9786-35E03EB0CBBB}"/>
              </a:ext>
            </a:extLst>
          </p:cNvPr>
          <p:cNvSpPr txBox="1"/>
          <p:nvPr/>
        </p:nvSpPr>
        <p:spPr>
          <a:xfrm>
            <a:off x="8279123" y="3138790"/>
            <a:ext cx="104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7,370K</a:t>
            </a:r>
          </a:p>
        </p:txBody>
      </p: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159DBE77-4552-4C4E-989C-CC1674FB8CC7}"/>
              </a:ext>
            </a:extLst>
          </p:cNvPr>
          <p:cNvSpPr/>
          <p:nvPr/>
        </p:nvSpPr>
        <p:spPr>
          <a:xfrm>
            <a:off x="7011291" y="1180295"/>
            <a:ext cx="2520000" cy="36000"/>
          </a:xfrm>
          <a:prstGeom prst="round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사각형: 둥근 모서리 141">
            <a:extLst>
              <a:ext uri="{FF2B5EF4-FFF2-40B4-BE49-F238E27FC236}">
                <a16:creationId xmlns:a16="http://schemas.microsoft.com/office/drawing/2014/main" id="{34888EB4-0D3E-4C50-8051-40C093C5EB9D}"/>
              </a:ext>
            </a:extLst>
          </p:cNvPr>
          <p:cNvSpPr/>
          <p:nvPr/>
        </p:nvSpPr>
        <p:spPr>
          <a:xfrm>
            <a:off x="7408148" y="3580266"/>
            <a:ext cx="2232000" cy="36000"/>
          </a:xfrm>
          <a:prstGeom prst="round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사각형: 둥근 모서리 142">
            <a:extLst>
              <a:ext uri="{FF2B5EF4-FFF2-40B4-BE49-F238E27FC236}">
                <a16:creationId xmlns:a16="http://schemas.microsoft.com/office/drawing/2014/main" id="{4517455F-825A-4D0F-B25A-59B7B09D9389}"/>
              </a:ext>
            </a:extLst>
          </p:cNvPr>
          <p:cNvSpPr/>
          <p:nvPr/>
        </p:nvSpPr>
        <p:spPr>
          <a:xfrm>
            <a:off x="7689416" y="4869753"/>
            <a:ext cx="2016000" cy="36000"/>
          </a:xfrm>
          <a:prstGeom prst="round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40F1CD4-8B7E-4EF3-A920-375A1AEA1A91}"/>
              </a:ext>
            </a:extLst>
          </p:cNvPr>
          <p:cNvSpPr/>
          <p:nvPr/>
        </p:nvSpPr>
        <p:spPr>
          <a:xfrm>
            <a:off x="7907822" y="952871"/>
            <a:ext cx="180000" cy="180000"/>
          </a:xfrm>
          <a:prstGeom prst="ellips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79C3C37B-B8DB-447A-B176-D3432F8D7B22}"/>
              </a:ext>
            </a:extLst>
          </p:cNvPr>
          <p:cNvSpPr/>
          <p:nvPr/>
        </p:nvSpPr>
        <p:spPr>
          <a:xfrm>
            <a:off x="7858192" y="3393926"/>
            <a:ext cx="180000" cy="180000"/>
          </a:xfrm>
          <a:prstGeom prst="ellips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54D038C8-5885-4869-AC91-AD40BD8EC305}"/>
              </a:ext>
            </a:extLst>
          </p:cNvPr>
          <p:cNvSpPr/>
          <p:nvPr/>
        </p:nvSpPr>
        <p:spPr>
          <a:xfrm>
            <a:off x="7907822" y="4660160"/>
            <a:ext cx="180000" cy="180000"/>
          </a:xfrm>
          <a:prstGeom prst="ellips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07A5117-C237-471D-841F-20D825F40C01}"/>
              </a:ext>
            </a:extLst>
          </p:cNvPr>
          <p:cNvSpPr txBox="1"/>
          <p:nvPr/>
        </p:nvSpPr>
        <p:spPr>
          <a:xfrm>
            <a:off x="7969692" y="802668"/>
            <a:ext cx="132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22.780K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3A5367A-B5D0-4F30-8BA7-CD9B90487CD0}"/>
              </a:ext>
            </a:extLst>
          </p:cNvPr>
          <p:cNvSpPr txBox="1"/>
          <p:nvPr/>
        </p:nvSpPr>
        <p:spPr>
          <a:xfrm>
            <a:off x="8361292" y="44371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3,350K</a:t>
            </a:r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2D2D839B-FC87-4F77-9783-E86361D1B622}"/>
              </a:ext>
            </a:extLst>
          </p:cNvPr>
          <p:cNvSpPr/>
          <p:nvPr/>
        </p:nvSpPr>
        <p:spPr>
          <a:xfrm>
            <a:off x="4537470" y="3566174"/>
            <a:ext cx="3117578" cy="795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국내 최상위권 활성화 개인계정으로 자연스럽게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팔로우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도달로 인하여 단시간에 높은 </a:t>
            </a:r>
            <a:r>
              <a:rPr lang="ko-KR" altLang="en-US" sz="1200" dirty="0" err="1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파급력을</a:t>
            </a: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가진 채널에 노출이 가능합니다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F2D07942-52DB-484D-AAE2-B048C71F0F02}"/>
              </a:ext>
            </a:extLst>
          </p:cNvPr>
          <p:cNvSpPr/>
          <p:nvPr/>
        </p:nvSpPr>
        <p:spPr>
          <a:xfrm>
            <a:off x="4490285" y="4887753"/>
            <a:ext cx="3619492" cy="555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국내 최상위권 커뮤니티 그룹을 보유하고 있습니다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전략적인 브랜드 마케팅 및 이슈를 진행할 수 있습니다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9B62D9E-5742-497B-AF4E-0CBB8096F899}"/>
              </a:ext>
            </a:extLst>
          </p:cNvPr>
          <p:cNvSpPr txBox="1"/>
          <p:nvPr/>
        </p:nvSpPr>
        <p:spPr>
          <a:xfrm>
            <a:off x="7737397" y="601918"/>
            <a:ext cx="960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30255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68%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53A0127-2CF1-4976-A502-4DA22B489C9B}"/>
              </a:ext>
            </a:extLst>
          </p:cNvPr>
          <p:cNvSpPr txBox="1"/>
          <p:nvPr/>
        </p:nvSpPr>
        <p:spPr>
          <a:xfrm>
            <a:off x="7689416" y="3084850"/>
            <a:ext cx="960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30255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22%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F676F8F-1984-43DF-AF8D-9201AA515D7D}"/>
              </a:ext>
            </a:extLst>
          </p:cNvPr>
          <p:cNvSpPr txBox="1"/>
          <p:nvPr/>
        </p:nvSpPr>
        <p:spPr>
          <a:xfrm>
            <a:off x="7721349" y="4341994"/>
            <a:ext cx="960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30255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97142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992560" y="1268760"/>
            <a:ext cx="8640000" cy="5220001"/>
            <a:chOff x="992560" y="1268760"/>
            <a:chExt cx="8640000" cy="5220001"/>
          </a:xfrm>
        </p:grpSpPr>
        <p:grpSp>
          <p:nvGrpSpPr>
            <p:cNvPr id="10" name="그룹 9"/>
            <p:cNvGrpSpPr/>
            <p:nvPr/>
          </p:nvGrpSpPr>
          <p:grpSpPr>
            <a:xfrm>
              <a:off x="992560" y="2303654"/>
              <a:ext cx="8640000" cy="3200417"/>
              <a:chOff x="992560" y="2303654"/>
              <a:chExt cx="8640000" cy="3200417"/>
            </a:xfrm>
          </p:grpSpPr>
          <p:cxnSp>
            <p:nvCxnSpPr>
              <p:cNvPr id="3" name="직선 연결선 2"/>
              <p:cNvCxnSpPr/>
              <p:nvPr/>
            </p:nvCxnSpPr>
            <p:spPr>
              <a:xfrm>
                <a:off x="992560" y="2303654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992560" y="3370460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>
                <a:off x="992560" y="4437266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992560" y="5504071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직선 연결선 19"/>
            <p:cNvCxnSpPr/>
            <p:nvPr/>
          </p:nvCxnSpPr>
          <p:spPr>
            <a:xfrm rot="5400000">
              <a:off x="-461536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>
              <a:off x="805050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rot="5400000">
              <a:off x="2071636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rot="5400000">
              <a:off x="333822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5400000">
              <a:off x="4604808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rot="5400000">
              <a:off x="587139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186153" y="2027340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아무말대잔치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38030" y="202734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꿀팁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저장소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48365" y="202734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전국맛집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09603" y="2027340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꿀팁정보특공대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32161" y="2027340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럽스타그램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45538" y="2027340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각종 사건 사고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25408" y="2027340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너에게 쓰는 편지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21060" y="310746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박재호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71220" y="3107460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뷰티레시피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32157" y="3107460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만화정보특공대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41784" y="310746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영화의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모든것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193661" y="310746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허언증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갤러리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45538" y="310746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치명적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레시피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788925" y="310746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영화천국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95778" y="4182340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내일뭐하지</a:t>
            </a:r>
            <a:r>
              <a:rPr lang="en-US" altLang="ko-KR" sz="800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47655" y="4182340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영화속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하이라이트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75223" y="412519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다시보고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싶어지는 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레전드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동영상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51409" y="418234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언니들의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꿀팁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68645" y="418234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대박사건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55163" y="418234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남녀들의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꿀팁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07041" y="418234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주말에 코디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1157278" y="5258655"/>
            <a:ext cx="8358138" cy="215444"/>
            <a:chOff x="1157278" y="2027340"/>
            <a:chExt cx="8358138" cy="215444"/>
          </a:xfrm>
        </p:grpSpPr>
        <p:sp>
          <p:nvSpPr>
            <p:cNvPr id="76" name="TextBox 75"/>
            <p:cNvSpPr txBox="1"/>
            <p:nvPr/>
          </p:nvSpPr>
          <p:spPr>
            <a:xfrm>
              <a:off x="1157278" y="2027340"/>
              <a:ext cx="8354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뷰티정보특공대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38030" y="202734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뷰티백과사전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95782" y="2027340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코리안즈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797409" y="2027340"/>
              <a:ext cx="1072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대박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소름돋는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라이브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193661" y="2027340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언니의 고급정보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329264" y="2027340"/>
              <a:ext cx="1072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혼자알기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아까운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꿀팁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654283" y="2027340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개인방송 갤러리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8625408" y="6349697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다시보고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싶어지는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재밌는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동영상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64317" y="6411252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운동자극 몸매들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60712" y="6349697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다시보고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싶어지는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재밌는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동영상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668071" y="6411252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엄마도 웃는 영상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862198" y="6411252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김여사의 블랙박스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47679" y="6411252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힙합라운지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23703" y="6411252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웃음창고대방출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91" name="그림 90" descr="https://scontent-icn1-1.xx.fbcdn.net/v/t1.0-1/p100x100/18403196_102925030284114_3423457614782180943_n.png?_nc_cat=1&amp;_nc_ht=scontent-icn1-1.xx&amp;oh=bae0e9f1aed22b678c6f80c04cf35079&amp;oe=5D1ABF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80" y="1250290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그림 91" descr="https://scontent-hkg3-2.xx.fbcdn.net/v/t1.0-1/p100x100/37003563_2203055659923964_2197129771974918144_n.png?_nc_cat=1&amp;_nc_ht=scontent-hkg3-2.xx&amp;oh=8c6b1b4fc92a1f19de8702014e2b27b0&amp;oe=5D320C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87" y="125029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그림 92" descr="https://scontent-hkg3-2.xx.fbcdn.net/v/t1.0-1/p100x100/34086983_2109633675968001_715297442752364544_n.png?_nc_cat=1&amp;_nc_ht=scontent-hkg3-2.xx&amp;oh=ffae0ae9ce15527c5e71dc72936cc8ce&amp;oe=5D308DC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93" y="125029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그림 93" descr="https://scontent-icn1-1.xx.fbcdn.net/v/t1.0-1/p100x100/41990795_2415315285175760_8110974442038886400_n.png?_nc_cat=1&amp;_nc_ht=scontent-icn1-1.xx&amp;oh=10a9ce1231da04cab1db4ddb7585cb8d&amp;oe=5D20CC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99" y="125029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그림 94" descr="https://scontent-hkg3-2.xx.fbcdn.net/v/t1.0-1/p100x100/53419680_398342824188571_7704860296082358272_n.png?_nc_cat=1&amp;_nc_ht=scontent-hkg3-2.xx&amp;oh=65673a0b19f96952f4505d75522e59d8&amp;oe=5D7578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05" y="125029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그림 95" descr="https://scontent-icn1-1.xx.fbcdn.net/v/t1.0-1/p100x100/28379187_1673745996049801_8646421536190048879_n.png?_nc_cat=1&amp;_nc_ht=scontent-icn1-1.xx&amp;oh=fce201aeee98e6d343bfa9116aac62fe&amp;oe=5D4E5D6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11" y="1250290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그림 96" descr="https://scontent-hkg3-2.xx.fbcdn.net/v/t1.0-1/p100x100/24991190_940480129463663_6175303020062269595_n.png?_nc_cat=1&amp;_nc_ht=scontent-hkg3-2.xx&amp;oh=dedd1d1cb740c6ad2bccdef32e39f5a5&amp;oe=5D3BA0D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17" y="125029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그림 97" descr="ì¬ì§ ì¤ëªì´ ììµëë¤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84" y="2436202"/>
            <a:ext cx="64760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그림 98" descr="https://scontent-hkg3-2.xx.fbcdn.net/v/t1.0-1/p100x100/48270732_2262829060418068_5256064991252971520_n.jpg?_nc_cat=103&amp;_nc_ht=scontent-hkg3-2.xx&amp;oh=9d98fb4bfcb0d72462a86632f1e49dad&amp;oe=5D362FD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39" y="243620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그림 99" descr="https://scontent-icn1-1.xx.fbcdn.net/v/t1.0-1/p100x100/11903826_1623193921287309_8917358942284630792_n.png?_nc_cat=1&amp;_nc_ht=scontent-icn1-1.xx&amp;oh=bbe876998d271fbd21db68c693896c27&amp;oe=5D0409D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5" y="243620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그림 100" descr="https://scontent-icn1-1.xx.fbcdn.net/v/t1.0-1/p100x100/23795447_1957425530939520_6018702666622981162_n.png?_nc_cat=1&amp;_nc_ht=scontent-icn1-1.xx&amp;oh=052f1a710cb9ec937c03d5d194cc877c&amp;oe=5D043A0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31" y="2436202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그림 101" descr="https://scontent-icn1-1.xx.fbcdn.net/v/t1.0-1/14469453_1090692410966949_3585862372691712536_n.png?_nc_cat=1&amp;_nc_ht=scontent-icn1-1.xx&amp;oh=93f366aec4080fadabd756e76d29ea86&amp;oe=5D21ACC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78" y="2436202"/>
            <a:ext cx="6513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그림 102" descr="https://scontent-hkg3-2.xx.fbcdn.net/v/t1.0-1/p100x100/15078841_1808905776016631_7456791033414184208_n.png?_nc_cat=1&amp;_nc_ht=scontent-hkg3-2.xx&amp;oh=248989d870b6c12a516c0b13e9f985c4&amp;oe=5D42EE3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50" y="243620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그림 103" descr="https://scontent-icn1-1.xx.fbcdn.net/v/t1.0-1/p100x100/22894252_953830941441800_1552235815403244066_n.png?_nc_cat=103&amp;_nc_ht=scontent-icn1-1.xx&amp;oh=5d94cc368d8c26d7e5b6c26bf9b31b35&amp;oe=5D0AC1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96" y="243620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그림 104" descr="https://scontent-hkg3-2.xx.fbcdn.net/v/t1.0-1/p100x100/24129751_1705288206201031_5839282723728589626_n.jpg?_nc_cat=1&amp;_nc_ht=scontent-hkg3-2.xx&amp;oh=237b043a251bbb6cdf9c4972e84e2039&amp;oe=5D3DCCE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93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그림 105" descr="https://scontent-hkg3-2.xx.fbcdn.net/v/t1.0-1/p100x100/19105951_1953656478185681_3488152347667898107_n.jpg?_nc_cat=1&amp;_nc_ht=scontent-hkg3-2.xx&amp;oh=bbce5103384afedff56f7ebad8913bf9&amp;oe=5D4945B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65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그림 106" descr="https://scontent-icn1-1.xx.fbcdn.net/v/t1.0-1/p100x100/35893176_1033245856839411_4610901280657768448_n.jpg?_nc_cat=109&amp;_nc_ht=scontent-icn1-1.xx&amp;oh=6d80bf23732238d4cbeaa17dcb89abac&amp;oe=5D18A28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7" y="3477136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그림 107" descr="https://scontent-hkg3-2.xx.fbcdn.net/v/t1.0-1/p100x100/21761396_826074750930715_3481730976228931403_n.png?_nc_cat=111&amp;_nc_ht=scontent-hkg3-2.xx&amp;oh=9f7c41f153893441eafe4005185b86fe&amp;oe=5D31B32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10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그림 108" descr="https://scontent-hkg3-2.xx.fbcdn.net/v/t1.0-1/p100x100/24993117_917523625067334_9064238714973077328_n.png?_nc_cat=107&amp;_nc_ht=scontent-hkg3-2.xx&amp;oh=d3e5c292e34f3dbc27766dcc195f185c&amp;oe=5D36247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82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그림 109" descr="https://scontent-hkg3-2.xx.fbcdn.net/v/t1.0-1/p100x100/53429816_863184370685672_2061461929871802368_n.jpg?_nc_cat=107&amp;_nc_ht=scontent-hkg3-2.xx&amp;oh=239dae1c3c59b1be9092478990363cf0&amp;oe=5D4A691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54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그림 110" descr="https://scontent-hkg3-2.xx.fbcdn.net/v/t1.0-1/p100x100/20882040_1454274657996432_246964724859972599_n.jpg?_nc_cat=1&amp;_nc_ht=scontent-hkg3-2.xx&amp;oh=fd531e9fa98c668b41637b4481ccd095&amp;oe=5D2A511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24" y="3477136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그림 111" descr="https://scontent-icn1-1.xx.fbcdn.net/v/t1.0-1/p100x100/12036860_776004885843671_8709572202157351639_n.png?_nc_cat=111&amp;_nc_ht=scontent-icn1-1.xx&amp;oh=c7404a97b3a53edcd78222dff5f988d1&amp;oe=5D0F34C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60" y="4546342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그림 112" descr="https://scontent-icn1-1.xx.fbcdn.net/v/t1.0-1/p100x100/29598317_1720707444688623_7025532818466894173_n.png?_nc_cat=1&amp;_nc_ht=scontent-icn1-1.xx&amp;oh=d1da4b6e5299dfd58f8e73f480a945e7&amp;oe=5D08F00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00" y="454634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그림 113" descr="https://scontent-hkg3-2.xx.fbcdn.net/v/t1.0-1/p100x100/29597385_2081479415458569_5159912268574855374_n.jpg?_nc_cat=1&amp;_nc_ht=scontent-hkg3-2.xx&amp;oh=1eaeedbd27c07c342203dff099ad4b48&amp;oe=5D3707DA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39" y="454634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그림 114" descr="https://scontent-icn1-1.xx.fbcdn.net/v/t1.0-1/p100x100/22519203_2042000166019880_1421799810157589659_n.png?_nc_cat=1&amp;_nc_ht=scontent-icn1-1.xx&amp;oh=87a62fe3560026cb6ed0ad14cdc2f0dd&amp;oe=5D17AADB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78" y="454634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그림 115" descr="https://scontent-icn1-1.xx.fbcdn.net/v/t1.0-1/p100x100/54233720_1036516243225234_7542456437180465152_n.png?_nc_cat=1&amp;_nc_ht=scontent-icn1-1.xx&amp;oh=e7a982c808d74b36dd9eab68e6ffd8a5&amp;oe=5D10E47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7" y="454634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그림 116" descr="https://scontent-icn1-1.xx.fbcdn.net/v/t1.0-1/p100x100/26165995_561509630856729_5539409884788613341_n.png?_nc_cat=1&amp;_nc_ht=scontent-icn1-1.xx&amp;oh=249500426c4432ba10ea0d6089611876&amp;oe=5D13B606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56" y="4546342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그림 117" descr="https://scontent-icn1-1.xx.fbcdn.net/v/t1.0-1/p100x100/53236122_2175159235912757_5598964378322862080_n.png?_nc_cat=1&amp;_nc_ht=scontent-icn1-1.xx&amp;oh=5f78349996c241c9fac428209f2fc03d&amp;oe=5D19A30B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96" y="454634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그림 118" descr="https://scontent-icn1-1.xx.fbcdn.net/v/t1.0-1/p100x100/42933050_1878015152234865_977589527856021504_n.png?_nc_cat=106&amp;_nc_ht=scontent-icn1-1.xx&amp;oh=e58231d2fa8b8701eabccedbcccfe17f&amp;oe=5D1B49F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74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그림 119" descr="https://scontent-icn1-1.xx.fbcdn.net/v/t1.0-1/p100x100/53482215_2080867531950389_6013633076930805760_n.png?_nc_cat=1&amp;_nc_ht=scontent-icn1-1.xx&amp;oh=f58d5c8589b306df26a088a9587f9966&amp;oe=5D1FF95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71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그림 120" descr="https://scontent-icn1-1.xx.fbcdn.net/v/t1.0-1/p100x100/29791392_197762540949346_8825677866506695956_n.png?_nc_cat=101&amp;_nc_ht=scontent-icn1-1.xx&amp;oh=87d9cf89fd409b3231887bcb5eb69a32&amp;oe=5D16BAA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77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그림 121" descr="https://scontent-hkg3-2.xx.fbcdn.net/v/t1.0-1/p100x100/29793830_1633555253366806_7201436568634862617_n.jpg?_nc_cat=1&amp;_nc_ht=scontent-hkg3-2.xx&amp;oh=08780ba2ca0c5e514be449281e776e2e&amp;oe=5D386B0F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68" y="5665721"/>
            <a:ext cx="64800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그림 122" descr="https://scontent-icn1-1.xx.fbcdn.net/v/t1.0-1/p100x100/17021912_369615673423712_784870888331476019_n.jpg?_nc_cat=111&amp;_nc_ht=scontent-icn1-1.xx&amp;oh=8a2de00969ee25d74f574d9f0e9ac1a0&amp;oe=5D145DAF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66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그림 123" descr="https://scontent-icn1-1.xx.fbcdn.net/v/t1.0-1/p100x100/28472269_996042423886202_9076985794957427439_n.png?_nc_cat=1&amp;_nc_ht=scontent-icn1-1.xx&amp;oh=6fe8cbe253ff40aa5419faa8a05507fd&amp;oe=5D05576B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63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그림 124" descr="https://scontent-icn1-1.xx.fbcdn.net/v/t1.0-1/p100x100/17952480_204445306722932_5999892043345477240_n.jpg?_nc_cat=105&amp;_nc_ht=scontent-icn1-1.xx&amp;oh=6251b6de9383a1ef8c8414e116d5d46e&amp;oe=5D10076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59" y="566572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27" name="직사각형 126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AEF01F3F-44DB-499F-907D-7CC851EEC33E}"/>
              </a:ext>
            </a:extLst>
          </p:cNvPr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68C1001F-1015-4857-98A8-C9DCFDF32AFE}"/>
              </a:ext>
            </a:extLst>
          </p:cNvPr>
          <p:cNvSpPr/>
          <p:nvPr/>
        </p:nvSpPr>
        <p:spPr>
          <a:xfrm>
            <a:off x="2504728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애드픽처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채널소개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3387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992560" y="1268760"/>
            <a:ext cx="8640000" cy="5220001"/>
            <a:chOff x="992560" y="1268760"/>
            <a:chExt cx="8640000" cy="5220001"/>
          </a:xfrm>
        </p:grpSpPr>
        <p:grpSp>
          <p:nvGrpSpPr>
            <p:cNvPr id="10" name="그룹 9"/>
            <p:cNvGrpSpPr/>
            <p:nvPr/>
          </p:nvGrpSpPr>
          <p:grpSpPr>
            <a:xfrm>
              <a:off x="992560" y="2303654"/>
              <a:ext cx="8640000" cy="3200417"/>
              <a:chOff x="992560" y="2303654"/>
              <a:chExt cx="8640000" cy="3200417"/>
            </a:xfrm>
          </p:grpSpPr>
          <p:cxnSp>
            <p:nvCxnSpPr>
              <p:cNvPr id="3" name="직선 연결선 2"/>
              <p:cNvCxnSpPr/>
              <p:nvPr/>
            </p:nvCxnSpPr>
            <p:spPr>
              <a:xfrm>
                <a:off x="992560" y="2303654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992560" y="3370460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>
                <a:off x="992560" y="4437266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992560" y="5504071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직선 연결선 19"/>
            <p:cNvCxnSpPr/>
            <p:nvPr/>
          </p:nvCxnSpPr>
          <p:spPr>
            <a:xfrm rot="5400000">
              <a:off x="-461536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>
              <a:off x="805050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rot="5400000">
              <a:off x="2071636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rot="5400000">
              <a:off x="333822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5400000">
              <a:off x="4604808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rot="5400000">
              <a:off x="587139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186153" y="202734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맛집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클래스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438030" y="2027340"/>
            <a:ext cx="7264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옷 좀 잘 입네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34554" y="2027340"/>
            <a:ext cx="861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세계여행 베스트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54207" y="202734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아이템 저장소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09859" y="2027340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여성전용구역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81042" y="202734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연애일기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591955" y="2027340"/>
            <a:ext cx="1047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err="1">
                <a:latin typeface="나눔스퀘어 Bold" pitchFamily="50" charset="-127"/>
                <a:ea typeface="나눔스퀘어 Bold" pitchFamily="50" charset="-127"/>
              </a:rPr>
              <a:t>이슈랜드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이슈투데이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87607" y="310746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하루랜드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27030" y="310746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인천연애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03087" y="3046658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스타그래프트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레전드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영상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65476" y="310746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오늘의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302098" y="310746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먹방스북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01293" y="310746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err="1">
                <a:latin typeface="나눔스퀘어 Bold" pitchFamily="50" charset="-127"/>
                <a:ea typeface="나눔스퀘어 Bold" pitchFamily="50" charset="-127"/>
              </a:rPr>
              <a:t>애니의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추억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88925" y="3107460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아이돌직캠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95778" y="418234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오늘의 저장소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58806" y="418234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오늘의 연애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647358" y="4180952"/>
            <a:ext cx="835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커플필수아이템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80992" y="4182340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언니의 화장법</a:t>
            </a:r>
          </a:p>
        </p:txBody>
      </p:sp>
      <p:grpSp>
        <p:nvGrpSpPr>
          <p:cNvPr id="126" name="그룹 125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27" name="직사각형 126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39" y="1338504"/>
            <a:ext cx="704615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39" y="1338504"/>
            <a:ext cx="871261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66" y="133850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60" y="133850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79" y="133850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042" y="133850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25" y="1338504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2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20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60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83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23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496" y="2429059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55" y="3559437"/>
            <a:ext cx="899065" cy="50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69" y="3488710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50" y="3488710"/>
            <a:ext cx="64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1087268" y="4536513"/>
            <a:ext cx="8605560" cy="2035439"/>
            <a:chOff x="1020301" y="1277840"/>
            <a:chExt cx="8605560" cy="2035439"/>
          </a:xfrm>
        </p:grpSpPr>
        <p:sp>
          <p:nvSpPr>
            <p:cNvPr id="131" name="TextBox 130"/>
            <p:cNvSpPr txBox="1"/>
            <p:nvPr/>
          </p:nvSpPr>
          <p:spPr>
            <a:xfrm>
              <a:off x="8585191" y="2027340"/>
              <a:ext cx="10406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q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시간 훔치는 페이지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20301" y="2027340"/>
              <a:ext cx="9541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여자들의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필수꿀팁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379168" y="2027340"/>
              <a:ext cx="7681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오늘은 이거다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584848" y="2027340"/>
              <a:ext cx="9172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어디가서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뭐살까</a:t>
              </a:r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?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044509" y="2027340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스윗푸드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124378" y="2027340"/>
              <a:ext cx="9797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시간 훔치는 페이지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357621" y="2027340"/>
              <a:ext cx="9797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시간 까먹는 페이지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763277" y="3097835"/>
              <a:ext cx="5822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힙합의</a:t>
              </a:r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 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신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65815" y="3097835"/>
              <a:ext cx="7312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이거 사볼까</a:t>
              </a:r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?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417692" y="3097835"/>
              <a:ext cx="7681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신의손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대잔치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669569" y="3097835"/>
              <a:ext cx="7681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듣기좋은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 노래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791340" y="3097835"/>
              <a:ext cx="8867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이거 어디서 사지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173323" y="3097835"/>
              <a:ext cx="7938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각종 사건 사전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478321" y="3097835"/>
              <a:ext cx="6751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>
                  <a:latin typeface="나눔스퀘어 Bold" pitchFamily="50" charset="-127"/>
                  <a:ea typeface="나눔스퀘어 Bold" pitchFamily="50" charset="-127"/>
                </a:rPr>
                <a:t>연애 로맨스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pic>
          <p:nvPicPr>
            <p:cNvPr id="145" name="그림 144" descr="https://scontent-icn1-1.xx.fbcdn.net/v/t1.0-1/p100x100/41536314_335393940340594_2862215924595818496_n.png?_nc_cat=1&amp;_nc_ht=scontent-icn1-1.xx&amp;oh=e2c0007029a905395bdd1fbb94b9e944&amp;oe=5D03BB8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031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그림 145" descr="https://scontent-hkg3-2.xx.fbcdn.net/v/t1.0-1/p100x100/56547326_737619319966838_2437393536753074176_n.jpg?_nc_cat=102&amp;_nc_ht=scontent-hkg3-2.xx&amp;oh=67cf27b133967540ac03975ba9e3b069&amp;oe=5D3B765C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933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그림 146" descr="https://scontent-hkg3-2.xx.fbcdn.net/v/t1.0-1/p100x100/15380283_1369135753160846_56458302940605575_n.jpg?_nc_cat=102&amp;_nc_ht=scontent-hkg3-2.xx&amp;oh=00ac8719715f6876e2c33a150da31dc4&amp;oe=5D2982A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35" y="1277840"/>
              <a:ext cx="648001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그림 147" descr="https://scontent-icn1-1.xx.fbcdn.net/v/t1.0-1/p100x100/45189833_171855893768321_2088015878711934976_n.jpg?_nc_cat=1&amp;_nc_ht=scontent-icn1-1.xx&amp;oh=004d623dca3c3c934979d11afc7adc9e&amp;oe=5D4D7FD0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738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그림 148" descr="https://scontent-icn1-1.xx.fbcdn.net/v/t1.0-1/c3.0.100.100a/p100x100/52654532_1103518929831610_2141034668705710080_n.png?_nc_cat=1&amp;_nc_ht=scontent-icn1-1.xx&amp;oh=38993ba5c26bc440ef5f341ca38bc1c8&amp;oe=5D059D3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890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그림 149" descr="https://scontent-icn1-1.xx.fbcdn.net/v/t1.0-1/p100x100/52765476_1930020573787072_6510958468394909696_n.png?_nc_cat=106&amp;_nc_ht=scontent-icn1-1.xx&amp;oh=4a371efcb33410327164d9c9b7cbe844&amp;oe=5D1DA34C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899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그림 150" descr="https://scontent-icn1-1.xx.fbcdn.net/v/t1.0-1/p100x100/53013926_400010067224822_8843303534653865984_n.png?_nc_cat=1&amp;_nc_ht=scontent-icn1-1.xx&amp;oh=60f8a63190f4a12e3114a3419920662c&amp;oe=5D203C1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441" y="1277840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그림 151" descr="https://scontent-icn1-1.xx.fbcdn.net/v/t1.0-1/p100x100/24231965_1682433338469123_5100837240799206845_n.jpg?_nc_cat=109&amp;_nc_ht=scontent-icn1-1.xx&amp;oh=1b9b30f5e4400fe04eb69c3df169c68f&amp;oe=5D1DCC9C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655" y="2426605"/>
              <a:ext cx="648001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그림 152" descr="https://scontent-icn1-1.xx.fbcdn.net/v/t1.0-1/p100x100/28575975_1595206893848223_2962782808948608049_n.png?_nc_cat=102&amp;_nc_ht=scontent-icn1-1.xx&amp;oh=bd21f16145d6240ed8187af62f09a04f&amp;oe=5D1EE15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796" y="2426605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그림 153" descr="https://scontent-icn1-1.xx.fbcdn.net/v/t1.0-1/p100x100/24312633_1206302392847014_2036995974532002343_n.png?_nc_cat=103&amp;_nc_ht=scontent-icn1-1.xx&amp;oh=fd9f5c108e9c648fc418cf992ad3cecb&amp;oe=5D4BEF1A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936" y="2426605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그림 155" descr="https://scontent-icn1-1.xx.fbcdn.net/v/t1.0-1/p100x100/35225695_195582114329579_5772786669774176256_n.png?_nc_cat=101&amp;_nc_ht=scontent-icn1-1.xx&amp;oh=ea0ffa7c6aeafaf0ee4ef3e0e31411b0&amp;oe=5D07A51A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216" y="2426605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그림 157" descr="https://scontent-icn1-1.xx.fbcdn.net/v/t1.0-1/p100x100/20767779_788489961322225_3889954001693695556_n.jpg?_nc_cat=102&amp;_nc_ht=scontent-icn1-1.xx&amp;oh=7f5e677a14c56220483f687fbeb25aff&amp;oe=5D111F4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9496" y="2426605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5" name="그룹 164"/>
          <p:cNvGrpSpPr/>
          <p:nvPr/>
        </p:nvGrpSpPr>
        <p:grpSpPr>
          <a:xfrm>
            <a:off x="6054489" y="3446960"/>
            <a:ext cx="3441791" cy="986130"/>
            <a:chOff x="2245026" y="3474380"/>
            <a:chExt cx="3441791" cy="986130"/>
          </a:xfrm>
        </p:grpSpPr>
        <p:sp>
          <p:nvSpPr>
            <p:cNvPr id="166" name="TextBox 165"/>
            <p:cNvSpPr txBox="1"/>
            <p:nvPr/>
          </p:nvSpPr>
          <p:spPr>
            <a:xfrm>
              <a:off x="2245026" y="4108183"/>
              <a:ext cx="1072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속이 시원해지는 영상</a:t>
              </a:r>
              <a:endParaRPr lang="en-US" altLang="ko-KR" sz="800" dirty="0">
                <a:latin typeface="나눔스퀘어 Bold" pitchFamily="50" charset="-127"/>
                <a:ea typeface="나눔스퀘어 Bold" pitchFamily="50" charset="-127"/>
              </a:endParaRPr>
            </a:p>
            <a:p>
              <a:pPr algn="ctr"/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-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꿀팁정보특공대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grpSp>
          <p:nvGrpSpPr>
            <p:cNvPr id="167" name="그룹 166"/>
            <p:cNvGrpSpPr/>
            <p:nvPr/>
          </p:nvGrpSpPr>
          <p:grpSpPr>
            <a:xfrm>
              <a:off x="2432720" y="3474380"/>
              <a:ext cx="3254097" cy="986130"/>
              <a:chOff x="2432720" y="3474380"/>
              <a:chExt cx="3254097" cy="986130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3584848" y="4121956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800" dirty="0" err="1">
                    <a:latin typeface="나눔스퀘어 Bold" pitchFamily="50" charset="-127"/>
                    <a:ea typeface="나눔스퀘어 Bold" pitchFamily="50" charset="-127"/>
                  </a:rPr>
                  <a:t>해적왕</a:t>
                </a:r>
                <a:endParaRPr lang="en-US" altLang="ko-KR" sz="800" dirty="0">
                  <a:latin typeface="나눔스퀘어 Bold" pitchFamily="50" charset="-127"/>
                  <a:ea typeface="나눔스퀘어 Bold" pitchFamily="50" charset="-127"/>
                </a:endParaRPr>
              </a:p>
              <a:p>
                <a:pPr algn="ctr"/>
                <a:r>
                  <a:rPr lang="en-US" altLang="ko-KR" sz="800" dirty="0">
                    <a:latin typeface="나눔스퀘어 Bold" pitchFamily="50" charset="-127"/>
                    <a:ea typeface="나눔스퀘어 Bold" pitchFamily="50" charset="-127"/>
                  </a:rPr>
                  <a:t>-</a:t>
                </a:r>
                <a:r>
                  <a:rPr lang="ko-KR" altLang="en-US" sz="800" dirty="0" err="1">
                    <a:latin typeface="나눔스퀘어 Bold" pitchFamily="50" charset="-127"/>
                    <a:ea typeface="나눔스퀘어 Bold" pitchFamily="50" charset="-127"/>
                  </a:rPr>
                  <a:t>꿀팁정보특공대</a:t>
                </a:r>
                <a:endParaRPr lang="ko-KR" altLang="en-US" sz="800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918658" y="4121956"/>
                <a:ext cx="7681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800" dirty="0">
                    <a:latin typeface="나눔스퀘어 Bold" pitchFamily="50" charset="-127"/>
                    <a:ea typeface="나눔스퀘어 Bold" pitchFamily="50" charset="-127"/>
                  </a:rPr>
                  <a:t>실시간 </a:t>
                </a:r>
                <a:r>
                  <a:rPr lang="ko-KR" altLang="en-US" sz="800" dirty="0" err="1">
                    <a:latin typeface="나눔스퀘어 Bold" pitchFamily="50" charset="-127"/>
                    <a:ea typeface="나눔스퀘어 Bold" pitchFamily="50" charset="-127"/>
                  </a:rPr>
                  <a:t>꿀정보</a:t>
                </a:r>
                <a:endParaRPr lang="en-US" altLang="ko-KR" sz="800" dirty="0">
                  <a:latin typeface="나눔스퀘어 Bold" pitchFamily="50" charset="-127"/>
                  <a:ea typeface="나눔스퀘어 Bold" pitchFamily="50" charset="-127"/>
                </a:endParaRPr>
              </a:p>
              <a:p>
                <a:pPr algn="ctr"/>
                <a:r>
                  <a:rPr lang="ko-KR" altLang="en-US" sz="800" dirty="0">
                    <a:latin typeface="나눔스퀘어 Bold" pitchFamily="50" charset="-127"/>
                    <a:ea typeface="나눔스퀘어 Bold" pitchFamily="50" charset="-127"/>
                  </a:rPr>
                  <a:t>내일의 유머</a:t>
                </a:r>
              </a:p>
            </p:txBody>
          </p:sp>
          <p:pic>
            <p:nvPicPr>
              <p:cNvPr id="170" name="그림 169" descr="https://scontent-icn1-1.xx.fbcdn.net/v/t1.0-1/p100x100/20597464_1560325420697957_573292935546521829_n.jpg?_nc_cat=108&amp;_nc_ht=scontent-icn1-1.xx&amp;oh=fbd2b087c7a11bb7666e1d3f40091a2f&amp;oe=5D225A1C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2720" y="3474380"/>
                <a:ext cx="648000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그림 170" descr="https://scontent-icn1-1.xx.fbcdn.net/v/t1.0-1/p100x100/10931281_865209426851375_409499353889968153_n.png?_nc_cat=104&amp;_nc_ht=scontent-icn1-1.xx&amp;oh=ae2bb73f4895cf4e3c762932c285f478&amp;oe=5D1C534B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8936" y="3474380"/>
                <a:ext cx="648000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그림 171" descr="https://scontent-icn1-1.xx.fbcdn.net/v/t1.0-1/c3.0.100.100a/p100x100/13690698_1052401648176230_7304398746298893568_n.png?_nc_cat=108&amp;_nc_ht=scontent-icn1-1.xx&amp;oh=ff0ef74fe8ae4d94204a7e97c858eb39&amp;oe=5D21461F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5079" y="3474380"/>
                <a:ext cx="648001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AB08A406-21BE-4685-8186-9913C01FB5E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953000" y="3510675"/>
            <a:ext cx="645014" cy="64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FE8CF3A-F697-438E-A625-BC1759FD8B3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990119" y="5705893"/>
            <a:ext cx="648000" cy="64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40554A8-2454-4F0A-A584-7F88230D2E0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545288" y="5661320"/>
            <a:ext cx="652872" cy="648000"/>
          </a:xfrm>
          <a:prstGeom prst="rect">
            <a:avLst/>
          </a:prstGeom>
        </p:spPr>
      </p:pic>
      <p:sp>
        <p:nvSpPr>
          <p:cNvPr id="98" name="직사각형 97">
            <a:extLst>
              <a:ext uri="{FF2B5EF4-FFF2-40B4-BE49-F238E27FC236}">
                <a16:creationId xmlns:a16="http://schemas.microsoft.com/office/drawing/2014/main" id="{E45C8586-EECE-47A7-AFDC-E4A783A2411C}"/>
              </a:ext>
            </a:extLst>
          </p:cNvPr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47D63CAD-39EC-4A34-BAFD-82C8034520C2}"/>
              </a:ext>
            </a:extLst>
          </p:cNvPr>
          <p:cNvSpPr/>
          <p:nvPr/>
        </p:nvSpPr>
        <p:spPr>
          <a:xfrm>
            <a:off x="2504728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애드픽처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채널소개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70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992560" y="1268760"/>
            <a:ext cx="8640000" cy="5220001"/>
            <a:chOff x="992560" y="1268760"/>
            <a:chExt cx="8640000" cy="5220001"/>
          </a:xfrm>
        </p:grpSpPr>
        <p:grpSp>
          <p:nvGrpSpPr>
            <p:cNvPr id="10" name="그룹 9"/>
            <p:cNvGrpSpPr/>
            <p:nvPr/>
          </p:nvGrpSpPr>
          <p:grpSpPr>
            <a:xfrm>
              <a:off x="992560" y="2303654"/>
              <a:ext cx="8640000" cy="3200417"/>
              <a:chOff x="992560" y="2303654"/>
              <a:chExt cx="8640000" cy="3200417"/>
            </a:xfrm>
          </p:grpSpPr>
          <p:cxnSp>
            <p:nvCxnSpPr>
              <p:cNvPr id="3" name="직선 연결선 2"/>
              <p:cNvCxnSpPr/>
              <p:nvPr/>
            </p:nvCxnSpPr>
            <p:spPr>
              <a:xfrm>
                <a:off x="992560" y="2303654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992560" y="3370460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>
                <a:off x="992560" y="4437266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/>
              <p:nvPr/>
            </p:nvCxnSpPr>
            <p:spPr>
              <a:xfrm>
                <a:off x="992560" y="5504071"/>
                <a:ext cx="8640000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직선 연결선 19"/>
            <p:cNvCxnSpPr/>
            <p:nvPr/>
          </p:nvCxnSpPr>
          <p:spPr>
            <a:xfrm rot="5400000">
              <a:off x="-461536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5400000">
              <a:off x="805050" y="3878761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rot="5400000">
              <a:off x="2071636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rot="5400000">
              <a:off x="333822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rot="5400000">
              <a:off x="4604808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rot="5400000">
              <a:off x="5871392" y="3878760"/>
              <a:ext cx="522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3518360" y="3083249"/>
            <a:ext cx="1098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혼자 알기 아까운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꿀팁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86208" y="3083249"/>
            <a:ext cx="675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먹는 즐거움</a:t>
            </a:r>
          </a:p>
        </p:txBody>
      </p:sp>
      <p:grpSp>
        <p:nvGrpSpPr>
          <p:cNvPr id="83" name="그룹 82"/>
          <p:cNvGrpSpPr/>
          <p:nvPr/>
        </p:nvGrpSpPr>
        <p:grpSpPr>
          <a:xfrm>
            <a:off x="1130025" y="4147964"/>
            <a:ext cx="8056109" cy="215444"/>
            <a:chOff x="2331730" y="2027340"/>
            <a:chExt cx="8056109" cy="215444"/>
          </a:xfrm>
        </p:grpSpPr>
        <p:sp>
          <p:nvSpPr>
            <p:cNvPr id="84" name="TextBox 83"/>
            <p:cNvSpPr txBox="1"/>
            <p:nvPr/>
          </p:nvSpPr>
          <p:spPr>
            <a:xfrm>
              <a:off x="9831276" y="2027340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뷰티정보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31730" y="2027340"/>
              <a:ext cx="7681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인천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맛집푸드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725934" y="2027340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전국맛집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32649" y="2027340"/>
              <a:ext cx="8611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개그맨식 </a:t>
              </a:r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유우머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226713" y="2027340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갖고싶다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561038" y="2027340"/>
              <a:ext cx="4635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800" dirty="0" err="1">
                  <a:latin typeface="나눔스퀘어 Bold" pitchFamily="50" charset="-127"/>
                  <a:ea typeface="나눔스퀘어 Bold" pitchFamily="50" charset="-127"/>
                </a:rPr>
                <a:t>뭉뭉이</a:t>
              </a:r>
              <a:endParaRPr lang="ko-KR" altLang="en-US" sz="8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697416" y="2027340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>
                  <a:latin typeface="나눔스퀘어 Bold" pitchFamily="50" charset="-127"/>
                  <a:ea typeface="나눔스퀘어 Bold" pitchFamily="50" charset="-127"/>
                </a:rPr>
                <a:t>10</a:t>
              </a:r>
              <a:r>
                <a:rPr lang="ko-KR" altLang="en-US" sz="800" dirty="0">
                  <a:latin typeface="나눔스퀘어 Bold" pitchFamily="50" charset="-127"/>
                  <a:ea typeface="나눔스퀘어 Bold" pitchFamily="50" charset="-127"/>
                </a:rPr>
                <a:t>대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676208" y="2040528"/>
            <a:ext cx="914033" cy="19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o-KR" altLang="en-US" sz="750" dirty="0" err="1">
                <a:latin typeface="나눔스퀘어 Bold" pitchFamily="50" charset="-127"/>
                <a:ea typeface="나눔스퀘어 Bold" pitchFamily="50" charset="-127"/>
              </a:rPr>
              <a:t>너는지금</a:t>
            </a:r>
            <a:r>
              <a:rPr lang="ko-KR" altLang="en-US" sz="75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750" dirty="0" err="1">
                <a:latin typeface="나눔스퀘어 Bold" pitchFamily="50" charset="-127"/>
                <a:ea typeface="나눔스퀘어 Bold" pitchFamily="50" charset="-127"/>
              </a:rPr>
              <a:t>가고싶다</a:t>
            </a:r>
            <a:endParaRPr lang="ko-KR" altLang="en-US" sz="75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394544" y="3069116"/>
            <a:ext cx="7938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영화의 모든 것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93997" y="3049866"/>
            <a:ext cx="8867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어제 놓친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그예능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81597" y="1961776"/>
            <a:ext cx="7681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휘트니스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피플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251621" y="2040898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니가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웃으면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나도좋아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13454" y="2040898"/>
            <a:ext cx="6751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이슈 매거진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23003" y="2040898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디스펫치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217525" y="2040898"/>
            <a:ext cx="7681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먹으러 갑니다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92435" y="2040898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내일 뭐하지</a:t>
            </a:r>
            <a:r>
              <a:rPr lang="en-US" altLang="ko-KR" sz="800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117" name="그룹 116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18" name="직사각형 117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666953" y="3083249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김여사의 블랙박스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335989" y="5278678"/>
            <a:ext cx="10727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>
                <a:latin typeface="나눔스퀘어 Bold" pitchFamily="50" charset="-127"/>
                <a:ea typeface="나눔스퀘어 Bold" pitchFamily="50" charset="-127"/>
              </a:rPr>
              <a:t>요즘 인기있는 스타일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415561" y="3083249"/>
            <a:ext cx="8611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썸타는</a:t>
            </a:r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 다이어트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121704" y="3083249"/>
            <a:ext cx="11400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블랙리스트 공개오디션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2D7FDDE-5A54-4488-AC3E-790F7C75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986" y="4602583"/>
            <a:ext cx="679068" cy="64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4B650A3-E4B5-4FAF-A02E-B767F100C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047" y="4602583"/>
            <a:ext cx="648000" cy="648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E9B908B-407A-43C0-8A56-A4E5AD8B8A20}"/>
              </a:ext>
            </a:extLst>
          </p:cNvPr>
          <p:cNvSpPr txBox="1"/>
          <p:nvPr/>
        </p:nvSpPr>
        <p:spPr>
          <a:xfrm>
            <a:off x="947719" y="5274997"/>
            <a:ext cx="1165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여자들이 원하는 </a:t>
            </a:r>
            <a:r>
              <a:rPr lang="ko-KR" altLang="en-US" sz="800" dirty="0" err="1">
                <a:latin typeface="나눔스퀘어 Bold" pitchFamily="50" charset="-127"/>
                <a:ea typeface="나눔스퀘어 Bold" pitchFamily="50" charset="-127"/>
              </a:rPr>
              <a:t>모든것</a:t>
            </a:r>
            <a:endParaRPr lang="ko-KR" altLang="en-US" sz="8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3A02F72-5210-48BA-B1F3-301E99E1C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047" y="1314764"/>
            <a:ext cx="635413" cy="64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AE18779-2AED-452B-B9EC-0C78B5615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986" y="1314764"/>
            <a:ext cx="680749" cy="64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F3F2DBA-517F-4F35-A720-B627A18CF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207" y="1314764"/>
            <a:ext cx="665110" cy="64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EE0DC6B-8535-468F-AAA3-820F07C2B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5128" y="1314764"/>
            <a:ext cx="648000" cy="64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A20C072-3F6E-441F-AC2C-0945D6ADD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1161" y="1314764"/>
            <a:ext cx="648000" cy="64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B6EEC44-4EE0-4F72-A415-4195CA50B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671" y="1314764"/>
            <a:ext cx="648000" cy="648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9993D8A-A696-4DCA-BD28-9B2D6F7F88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9584" y="1314764"/>
            <a:ext cx="648000" cy="648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C888945-496A-4B80-8797-E93764CC8D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3047" y="2401398"/>
            <a:ext cx="648000" cy="648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E242710-F83E-47B5-B842-259ED3BB93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986" y="2401398"/>
            <a:ext cx="648000" cy="648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8C7EC80-F564-4DB2-9783-A1A964282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6207" y="2401398"/>
            <a:ext cx="648000" cy="648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B637AFC-262C-45D8-99B1-64EFDFE58C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5128" y="2401398"/>
            <a:ext cx="651885" cy="648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B8F2EC2-5AAB-4764-A85A-7012750BE3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1161" y="2401398"/>
            <a:ext cx="648000" cy="648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B975B07-6E3A-4F6B-9EFD-6C563D44C0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7671" y="2401398"/>
            <a:ext cx="648000" cy="648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CC8A308-3E01-4709-85FD-1BC5784C61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9584" y="2401398"/>
            <a:ext cx="648000" cy="64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A19A7AA-7D65-4334-9EF1-B3EB7B852D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3047" y="3462231"/>
            <a:ext cx="648000" cy="648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C7CADF3C-8DAF-4D2F-9D2B-57EE86F1DF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42986" y="3462231"/>
            <a:ext cx="648000" cy="648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C5C9994-A997-46B2-84D0-2CE8FE802A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06207" y="3462231"/>
            <a:ext cx="648000" cy="64800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C93E00B0-1D68-4386-A962-163E0905DD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45128" y="3462231"/>
            <a:ext cx="648000" cy="648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74FF701-BA6B-4C2E-B26A-698B095A45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71161" y="3462231"/>
            <a:ext cx="648000" cy="64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D4BD69D-3DCE-4A9A-83CE-3DCB5F9ED5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47671" y="3462231"/>
            <a:ext cx="648000" cy="6480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0A7C8D4-5088-4145-A312-8136527604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79584" y="3462231"/>
            <a:ext cx="648000" cy="648000"/>
          </a:xfrm>
          <a:prstGeom prst="rect">
            <a:avLst/>
          </a:prstGeom>
        </p:spPr>
      </p:pic>
      <p:sp>
        <p:nvSpPr>
          <p:cNvPr id="97" name="직사각형 96">
            <a:extLst>
              <a:ext uri="{FF2B5EF4-FFF2-40B4-BE49-F238E27FC236}">
                <a16:creationId xmlns:a16="http://schemas.microsoft.com/office/drawing/2014/main" id="{23990689-F3D8-42EC-8DAF-AB00025EA55F}"/>
              </a:ext>
            </a:extLst>
          </p:cNvPr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85131CB0-F2D9-40EA-9932-19A6F659FA5F}"/>
              </a:ext>
            </a:extLst>
          </p:cNvPr>
          <p:cNvSpPr/>
          <p:nvPr/>
        </p:nvSpPr>
        <p:spPr>
          <a:xfrm>
            <a:off x="2504728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애드픽처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채널소개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389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57520" y="215761"/>
            <a:ext cx="258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단발성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상품 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진행예시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413364" y="1494410"/>
            <a:ext cx="2376264" cy="309634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75000"/>
                  </a:schemeClr>
                </a:solidFill>
              </a:rPr>
              <a:t>사진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119286" y="1494410"/>
            <a:ext cx="2376264" cy="309634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75000"/>
                  </a:schemeClr>
                </a:solidFill>
              </a:rPr>
              <a:t>사진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825208" y="1494410"/>
            <a:ext cx="2376264" cy="309634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75000"/>
                  </a:schemeClr>
                </a:solidFill>
              </a:rPr>
              <a:t>사진</a:t>
            </a:r>
          </a:p>
        </p:txBody>
      </p:sp>
      <p:sp>
        <p:nvSpPr>
          <p:cNvPr id="19" name="양쪽 모서리가 잘린 사각형 18"/>
          <p:cNvSpPr/>
          <p:nvPr/>
        </p:nvSpPr>
        <p:spPr>
          <a:xfrm>
            <a:off x="1413364" y="4677936"/>
            <a:ext cx="2376264" cy="432008"/>
          </a:xfrm>
          <a:prstGeom prst="snip2SameRect">
            <a:avLst/>
          </a:prstGeom>
          <a:solidFill>
            <a:srgbClr val="3025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닥터홍</a:t>
            </a:r>
            <a:r>
              <a:rPr lang="ko-KR" altLang="en-US" sz="12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2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치아미백제</a:t>
            </a:r>
            <a:r>
              <a:rPr lang="ko-KR" altLang="en-US" sz="12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200" dirty="0">
              <a:ln w="3175"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en-US" altLang="ko-KR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덴탈뷰티</a:t>
            </a:r>
            <a:r>
              <a:rPr lang="ko-KR" altLang="en-US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전문 브랜드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87118" y="5109944"/>
            <a:ext cx="2402510" cy="1064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12700"/>
              <a:contourClr>
                <a:schemeClr val="bg1"/>
              </a:contourClr>
            </a:sp3d>
          </a:bodyPr>
          <a:lstStyle/>
          <a:p>
            <a:pPr algn="ctr" defTabSz="1330202" eaLnBrk="0" latinLnBrk="0" hangingPunct="0">
              <a:lnSpc>
                <a:spcPct val="110000"/>
              </a:lnSpc>
            </a:pPr>
            <a:endParaRPr lang="ko-KR" altLang="en-US" sz="1400" kern="0">
              <a:solidFill>
                <a:prstClr val="black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9985" y="5212358"/>
            <a:ext cx="1548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신제품 출시 판매 유도</a:t>
            </a:r>
          </a:p>
        </p:txBody>
      </p:sp>
      <p:cxnSp>
        <p:nvCxnSpPr>
          <p:cNvPr id="20" name="직선 연결선 243">
            <a:extLst>
              <a:ext uri="{FF2B5EF4-FFF2-40B4-BE49-F238E27FC236}">
                <a16:creationId xmlns:a16="http://schemas.microsoft.com/office/drawing/2014/main" id="{13EB0C19-4CF1-2649-BF2F-8CC08AFF847D}"/>
              </a:ext>
            </a:extLst>
          </p:cNvPr>
          <p:cNvCxnSpPr/>
          <p:nvPr/>
        </p:nvCxnSpPr>
        <p:spPr>
          <a:xfrm>
            <a:off x="1570891" y="5603866"/>
            <a:ext cx="2016224" cy="0"/>
          </a:xfrm>
          <a:prstGeom prst="line">
            <a:avLst/>
          </a:prstGeom>
          <a:noFill/>
          <a:ln w="6350" cap="flat" cmpd="sng" algn="ctr">
            <a:solidFill>
              <a:srgbClr val="30255D"/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784648" y="5640799"/>
            <a:ext cx="1800200" cy="46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좋아요수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1,540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462,290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</a:p>
        </p:txBody>
      </p:sp>
      <p:sp>
        <p:nvSpPr>
          <p:cNvPr id="25" name="양쪽 모서리가 잘린 사각형 24"/>
          <p:cNvSpPr/>
          <p:nvPr/>
        </p:nvSpPr>
        <p:spPr>
          <a:xfrm>
            <a:off x="4108154" y="4672387"/>
            <a:ext cx="2376264" cy="432008"/>
          </a:xfrm>
          <a:prstGeom prst="snip2SameRect">
            <a:avLst/>
          </a:prstGeom>
          <a:solidFill>
            <a:srgbClr val="B280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저스툰</a:t>
            </a:r>
            <a:endParaRPr lang="en-US" altLang="ko-KR" sz="1200" dirty="0">
              <a:ln w="3175"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en-US" altLang="ko-KR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웹툰</a:t>
            </a:r>
            <a:r>
              <a:rPr lang="ko-KR" altLang="en-US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플랫폼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081908" y="5104395"/>
            <a:ext cx="2402510" cy="1064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12700"/>
              <a:contourClr>
                <a:schemeClr val="bg1"/>
              </a:contourClr>
            </a:sp3d>
          </a:bodyPr>
          <a:lstStyle/>
          <a:p>
            <a:pPr algn="ctr" defTabSz="1330202" eaLnBrk="0" latinLnBrk="0" hangingPunct="0">
              <a:lnSpc>
                <a:spcPct val="110000"/>
              </a:lnSpc>
            </a:pPr>
            <a:endParaRPr lang="ko-KR" altLang="en-US" sz="1400" kern="0">
              <a:solidFill>
                <a:prstClr val="black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03245" y="5137201"/>
            <a:ext cx="226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만화 홍보를 위한 작가의 명성 및 </a:t>
            </a:r>
            <a:r>
              <a:rPr lang="ko-KR" altLang="en-US" sz="1200" dirty="0" err="1"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어플</a:t>
            </a:r>
            <a:r>
              <a:rPr lang="ko-KR" altLang="en-US" sz="1200" dirty="0"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다운로드 유도</a:t>
            </a:r>
          </a:p>
        </p:txBody>
      </p:sp>
      <p:cxnSp>
        <p:nvCxnSpPr>
          <p:cNvPr id="28" name="직선 연결선 243">
            <a:extLst>
              <a:ext uri="{FF2B5EF4-FFF2-40B4-BE49-F238E27FC236}">
                <a16:creationId xmlns:a16="http://schemas.microsoft.com/office/drawing/2014/main" id="{13EB0C19-4CF1-2649-BF2F-8CC08AFF847D}"/>
              </a:ext>
            </a:extLst>
          </p:cNvPr>
          <p:cNvCxnSpPr/>
          <p:nvPr/>
        </p:nvCxnSpPr>
        <p:spPr>
          <a:xfrm>
            <a:off x="4265681" y="5598317"/>
            <a:ext cx="2016224" cy="0"/>
          </a:xfrm>
          <a:prstGeom prst="line">
            <a:avLst/>
          </a:prstGeom>
          <a:noFill/>
          <a:ln w="6350" cap="flat" cmpd="sng" algn="ctr">
            <a:solidFill>
              <a:srgbClr val="B28072"/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479438" y="5635250"/>
            <a:ext cx="1800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좋아요수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1,554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967,363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</a:p>
        </p:txBody>
      </p:sp>
      <p:sp>
        <p:nvSpPr>
          <p:cNvPr id="30" name="양쪽 모서리가 잘린 사각형 29"/>
          <p:cNvSpPr/>
          <p:nvPr/>
        </p:nvSpPr>
        <p:spPr>
          <a:xfrm>
            <a:off x="6802944" y="4666838"/>
            <a:ext cx="2376264" cy="432008"/>
          </a:xfrm>
          <a:prstGeom prst="snip2SameRect">
            <a:avLst/>
          </a:prstGeom>
          <a:solidFill>
            <a:srgbClr val="3025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트릴리온</a:t>
            </a:r>
            <a:endParaRPr lang="en-US" altLang="ko-KR" sz="1200" dirty="0">
              <a:ln w="3175"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en-US" altLang="ko-KR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의류 브랜드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6776698" y="5098846"/>
            <a:ext cx="2402510" cy="1064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12700"/>
              <a:contourClr>
                <a:schemeClr val="bg1"/>
              </a:contourClr>
            </a:sp3d>
          </a:bodyPr>
          <a:lstStyle/>
          <a:p>
            <a:pPr algn="ctr" defTabSz="1330202" eaLnBrk="0" latinLnBrk="0" hangingPunct="0">
              <a:lnSpc>
                <a:spcPct val="110000"/>
              </a:lnSpc>
            </a:pPr>
            <a:endParaRPr lang="ko-KR" altLang="en-US" sz="1400" kern="0">
              <a:solidFill>
                <a:prstClr val="black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0463" y="5137201"/>
            <a:ext cx="213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쇼핑몰 내 </a:t>
            </a:r>
            <a:r>
              <a:rPr lang="ko-KR" altLang="en-US" sz="12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롱패딩</a:t>
            </a:r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의류 브랜드 목적 및 판매 유도</a:t>
            </a:r>
          </a:p>
        </p:txBody>
      </p:sp>
      <p:cxnSp>
        <p:nvCxnSpPr>
          <p:cNvPr id="33" name="직선 연결선 243">
            <a:extLst>
              <a:ext uri="{FF2B5EF4-FFF2-40B4-BE49-F238E27FC236}">
                <a16:creationId xmlns:a16="http://schemas.microsoft.com/office/drawing/2014/main" id="{13EB0C19-4CF1-2649-BF2F-8CC08AFF847D}"/>
              </a:ext>
            </a:extLst>
          </p:cNvPr>
          <p:cNvCxnSpPr/>
          <p:nvPr/>
        </p:nvCxnSpPr>
        <p:spPr>
          <a:xfrm>
            <a:off x="6960471" y="5592768"/>
            <a:ext cx="2016224" cy="0"/>
          </a:xfrm>
          <a:prstGeom prst="line">
            <a:avLst/>
          </a:prstGeom>
          <a:noFill/>
          <a:ln w="6350" cap="flat" cmpd="sng" algn="ctr">
            <a:solidFill>
              <a:srgbClr val="30255D"/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174228" y="5629701"/>
            <a:ext cx="1800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좋아요수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1,856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688,182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59" y="1494410"/>
            <a:ext cx="233567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54" y="1494409"/>
            <a:ext cx="1819277" cy="307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52" y="1527865"/>
            <a:ext cx="1931975" cy="30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1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57520" y="215761"/>
            <a:ext cx="258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단발성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상품 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상품단가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aphicFrame>
        <p:nvGraphicFramePr>
          <p:cNvPr id="139" name="표 138">
            <a:extLst>
              <a:ext uri="{FF2B5EF4-FFF2-40B4-BE49-F238E27FC236}">
                <a16:creationId xmlns:a16="http://schemas.microsoft.com/office/drawing/2014/main" id="{89967DE8-2C54-4D21-958E-FCB6CB22F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934093"/>
              </p:ext>
            </p:extLst>
          </p:nvPr>
        </p:nvGraphicFramePr>
        <p:xfrm>
          <a:off x="1392344" y="1268760"/>
          <a:ext cx="7920879" cy="3781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val="443134937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440561115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255139963"/>
                    </a:ext>
                  </a:extLst>
                </a:gridCol>
              </a:tblGrid>
              <a:tr h="443597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가성비 높은 홍보단가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5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98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팔로워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 수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명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단가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팔로워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 당 단가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114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500,000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2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1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1,800,000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1.8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074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1,500,000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2,550,000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1.7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50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2,000,000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3,200,000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1.6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70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2,500,000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3,750,000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1.5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96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5,000,000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7,000,000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1.4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1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10,000,000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12,000,000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1.2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6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15,000,000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15,000,000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나눔스퀘어 Bold" pitchFamily="50" charset="-127"/>
                          <a:ea typeface="나눔스퀘어 Bold" pitchFamily="50" charset="-127"/>
                        </a:rPr>
                        <a:t>1</a:t>
                      </a:r>
                      <a:endParaRPr lang="ko-KR" altLang="en-US" sz="11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906924"/>
                  </a:ext>
                </a:extLst>
              </a:tr>
            </a:tbl>
          </a:graphicData>
        </a:graphic>
      </p:graphicFrame>
      <p:sp>
        <p:nvSpPr>
          <p:cNvPr id="140" name="TextBox 139">
            <a:extLst>
              <a:ext uri="{FF2B5EF4-FFF2-40B4-BE49-F238E27FC236}">
                <a16:creationId xmlns:a16="http://schemas.microsoft.com/office/drawing/2014/main" id="{462F037F-93E7-493C-A3A2-A9378EBC2B8C}"/>
              </a:ext>
            </a:extLst>
          </p:cNvPr>
          <p:cNvSpPr txBox="1"/>
          <p:nvPr/>
        </p:nvSpPr>
        <p:spPr>
          <a:xfrm>
            <a:off x="1464352" y="5196576"/>
            <a:ext cx="8241176" cy="89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단순 컨텐츠 업로드가 아닌 고급디자인의 컨텐츠의 경우 별도견적</a:t>
            </a:r>
            <a:endParaRPr lang="en-US" altLang="ko-KR" sz="1200" dirty="0">
              <a:latin typeface="나눔스퀘어 Bold" pitchFamily="50" charset="-127"/>
              <a:ea typeface="나눔스퀘어 Bold" pitchFamily="50" charset="-127"/>
            </a:endParaRPr>
          </a:p>
          <a:p>
            <a:pPr marL="174625" indent="-174625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여러 카테고리에 업로드 희망 시 상담 후 별도견적 </a:t>
            </a:r>
            <a:endParaRPr lang="en-US" altLang="ko-KR" sz="1200" dirty="0">
              <a:latin typeface="나눔스퀘어 Bold" pitchFamily="50" charset="-127"/>
              <a:ea typeface="나눔스퀘어 Bold" pitchFamily="50" charset="-127"/>
            </a:endParaRPr>
          </a:p>
          <a:p>
            <a:pPr marL="174625" indent="-174625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상품 구매기준 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2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개월을 만기로 분할사용 가능</a:t>
            </a:r>
          </a:p>
        </p:txBody>
      </p:sp>
      <p:grpSp>
        <p:nvGrpSpPr>
          <p:cNvPr id="14" name="그룹 13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5" name="직사각형 14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CBA0DB2-7AE9-4ED8-ADAA-6ACE2A831F7C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754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25538" y="215761"/>
            <a:ext cx="3483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보장형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상품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이미지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&amp;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영상 상품예시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795753" y="1137508"/>
            <a:ext cx="3464749" cy="351562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75000"/>
                  </a:schemeClr>
                </a:solidFill>
              </a:rPr>
              <a:t>사진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448691" y="1137508"/>
            <a:ext cx="3464749" cy="351562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75000"/>
                  </a:schemeClr>
                </a:solidFill>
              </a:rPr>
              <a:t>사진</a:t>
            </a:r>
          </a:p>
        </p:txBody>
      </p:sp>
      <p:sp>
        <p:nvSpPr>
          <p:cNvPr id="19" name="양쪽 모서리가 잘린 사각형 18"/>
          <p:cNvSpPr/>
          <p:nvPr/>
        </p:nvSpPr>
        <p:spPr>
          <a:xfrm>
            <a:off x="1795753" y="4740318"/>
            <a:ext cx="3464749" cy="432008"/>
          </a:xfrm>
          <a:prstGeom prst="snip2SameRect">
            <a:avLst/>
          </a:prstGeom>
          <a:solidFill>
            <a:srgbClr val="3025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여행 </a:t>
            </a:r>
            <a:r>
              <a:rPr lang="en-US" altLang="ko-KR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&amp; </a:t>
            </a:r>
            <a:r>
              <a:rPr lang="ko-KR" altLang="en-US" sz="14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맛집</a:t>
            </a:r>
            <a:r>
              <a:rPr lang="ko-KR" altLang="en-US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&amp; </a:t>
            </a:r>
            <a:r>
              <a:rPr lang="ko-KR" altLang="en-US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카페 </a:t>
            </a:r>
            <a:r>
              <a:rPr lang="en-US" altLang="ko-KR" sz="105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5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여행어플</a:t>
            </a:r>
            <a:endParaRPr lang="ko-KR" altLang="en-US" sz="1050" dirty="0">
              <a:ln w="3175"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757484" y="5172326"/>
            <a:ext cx="3503017" cy="1064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12700"/>
              <a:contourClr>
                <a:schemeClr val="bg1"/>
              </a:contourClr>
            </a:sp3d>
          </a:bodyPr>
          <a:lstStyle/>
          <a:p>
            <a:pPr algn="ctr" defTabSz="1330202" eaLnBrk="0" latinLnBrk="0" hangingPunct="0">
              <a:lnSpc>
                <a:spcPct val="110000"/>
              </a:lnSpc>
            </a:pPr>
            <a:endParaRPr lang="ko-KR" altLang="en-US" sz="1400" kern="0">
              <a:solidFill>
                <a:prstClr val="black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6619" y="5284365"/>
            <a:ext cx="2430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정보성 </a:t>
            </a:r>
            <a:r>
              <a:rPr lang="ko-KR" altLang="en-US" sz="12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포스팅을</a:t>
            </a:r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통한 </a:t>
            </a:r>
            <a:r>
              <a:rPr lang="ko-KR" altLang="en-US" sz="12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여행어플</a:t>
            </a:r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홍보</a:t>
            </a:r>
          </a:p>
        </p:txBody>
      </p:sp>
      <p:cxnSp>
        <p:nvCxnSpPr>
          <p:cNvPr id="20" name="직선 연결선 243">
            <a:extLst>
              <a:ext uri="{FF2B5EF4-FFF2-40B4-BE49-F238E27FC236}">
                <a16:creationId xmlns:a16="http://schemas.microsoft.com/office/drawing/2014/main" id="{13EB0C19-4CF1-2649-BF2F-8CC08AFF847D}"/>
              </a:ext>
            </a:extLst>
          </p:cNvPr>
          <p:cNvCxnSpPr/>
          <p:nvPr/>
        </p:nvCxnSpPr>
        <p:spPr>
          <a:xfrm>
            <a:off x="2025437" y="5666248"/>
            <a:ext cx="2939787" cy="0"/>
          </a:xfrm>
          <a:prstGeom prst="line">
            <a:avLst/>
          </a:prstGeom>
          <a:noFill/>
          <a:ln w="6350" cap="flat" cmpd="sng" algn="ctr">
            <a:solidFill>
              <a:srgbClr val="30255D"/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240576" y="5703181"/>
            <a:ext cx="26248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한국인 </a:t>
            </a: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타임라인 노출횟수</a:t>
            </a:r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1,386,625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</a:p>
        </p:txBody>
      </p:sp>
      <p:sp>
        <p:nvSpPr>
          <p:cNvPr id="25" name="양쪽 모서리가 잘린 사각형 24"/>
          <p:cNvSpPr/>
          <p:nvPr/>
        </p:nvSpPr>
        <p:spPr>
          <a:xfrm>
            <a:off x="5432461" y="4734769"/>
            <a:ext cx="3464749" cy="432008"/>
          </a:xfrm>
          <a:prstGeom prst="snip2SameRect">
            <a:avLst/>
          </a:prstGeom>
          <a:solidFill>
            <a:srgbClr val="B280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테마파크</a:t>
            </a:r>
            <a:r>
              <a:rPr lang="ko-KR" altLang="en-US" sz="1400" dirty="0">
                <a:ln w="3175"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나눔스퀘어 Bold" pitchFamily="50" charset="-127"/>
                <a:ea typeface="나눔스퀘어 Bold" pitchFamily="50" charset="-127"/>
              </a:rPr>
              <a:t> 상품 이용 유도</a:t>
            </a:r>
            <a:endParaRPr lang="ko-KR" altLang="en-US" sz="1050" dirty="0">
              <a:ln w="3175"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394192" y="5166777"/>
            <a:ext cx="3503017" cy="1064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bevelT w="1270" h="12700"/>
              <a:contourClr>
                <a:schemeClr val="bg1"/>
              </a:contourClr>
            </a:sp3d>
          </a:bodyPr>
          <a:lstStyle/>
          <a:p>
            <a:pPr algn="ctr" defTabSz="1330202" eaLnBrk="0" latinLnBrk="0" hangingPunct="0">
              <a:lnSpc>
                <a:spcPct val="110000"/>
              </a:lnSpc>
            </a:pPr>
            <a:endParaRPr lang="ko-KR" altLang="en-US" sz="1400" kern="0">
              <a:solidFill>
                <a:prstClr val="black"/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2235" y="5283807"/>
            <a:ext cx="329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테마파크</a:t>
            </a:r>
            <a:r>
              <a:rPr lang="ko-KR" altLang="en-US" sz="1200" dirty="0"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매출을 극대화하기 위한 전략적 마케팅</a:t>
            </a:r>
          </a:p>
        </p:txBody>
      </p:sp>
      <p:cxnSp>
        <p:nvCxnSpPr>
          <p:cNvPr id="28" name="직선 연결선 243">
            <a:extLst>
              <a:ext uri="{FF2B5EF4-FFF2-40B4-BE49-F238E27FC236}">
                <a16:creationId xmlns:a16="http://schemas.microsoft.com/office/drawing/2014/main" id="{13EB0C19-4CF1-2649-BF2F-8CC08AFF847D}"/>
              </a:ext>
            </a:extLst>
          </p:cNvPr>
          <p:cNvCxnSpPr/>
          <p:nvPr/>
        </p:nvCxnSpPr>
        <p:spPr>
          <a:xfrm>
            <a:off x="5626049" y="5660699"/>
            <a:ext cx="3107279" cy="0"/>
          </a:xfrm>
          <a:prstGeom prst="line">
            <a:avLst/>
          </a:prstGeom>
          <a:noFill/>
          <a:ln w="6350" cap="flat" cmpd="sng" algn="ctr">
            <a:solidFill>
              <a:srgbClr val="B28072"/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997881" y="5697632"/>
            <a:ext cx="26248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조회수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69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만회</a:t>
            </a:r>
            <a:endParaRPr lang="en-US" altLang="ko-KR" sz="105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1,834,193</a:t>
            </a:r>
            <a:r>
              <a:rPr lang="ko-KR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38" y="1162601"/>
            <a:ext cx="2272191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41" y="1178157"/>
            <a:ext cx="2300843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68308424-29F7-46E6-8740-CDF9ECEBA9E6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2907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28412" y="215761"/>
            <a:ext cx="2760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도달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보장형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상품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이미지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상품안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aphicFrame>
        <p:nvGraphicFramePr>
          <p:cNvPr id="42" name="내용 개체 틀 3">
            <a:extLst>
              <a:ext uri="{FF2B5EF4-FFF2-40B4-BE49-F238E27FC236}">
                <a16:creationId xmlns:a16="http://schemas.microsoft.com/office/drawing/2014/main" id="{05B1D3A1-78CE-4D23-B27F-D07037019C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810917"/>
              </p:ext>
            </p:extLst>
          </p:nvPr>
        </p:nvGraphicFramePr>
        <p:xfrm>
          <a:off x="1282884" y="780808"/>
          <a:ext cx="3939023" cy="1055629"/>
        </p:xfrm>
        <a:graphic>
          <a:graphicData uri="http://schemas.openxmlformats.org/drawingml/2006/table">
            <a:tbl>
              <a:tblPr/>
              <a:tblGrid>
                <a:gridCol w="746298">
                  <a:extLst>
                    <a:ext uri="{9D8B030D-6E8A-4147-A177-3AD203B41FA5}">
                      <a16:colId xmlns:a16="http://schemas.microsoft.com/office/drawing/2014/main" val="58845850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985633498"/>
                    </a:ext>
                  </a:extLst>
                </a:gridCol>
                <a:gridCol w="1230411">
                  <a:extLst>
                    <a:ext uri="{9D8B030D-6E8A-4147-A177-3AD203B41FA5}">
                      <a16:colId xmlns:a16="http://schemas.microsoft.com/office/drawing/2014/main" val="1935149278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1570220101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3662458455"/>
                    </a:ext>
                  </a:extLst>
                </a:gridCol>
              </a:tblGrid>
              <a:tr h="195296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017996"/>
                  </a:ext>
                </a:extLst>
              </a:tr>
              <a:tr h="18380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100,000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80177"/>
                  </a:ext>
                </a:extLst>
              </a:tr>
              <a:tr h="2849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258919"/>
                  </a:ext>
                </a:extLst>
              </a:tr>
              <a:tr h="175922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2,000,000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596518"/>
                  </a:ext>
                </a:extLst>
              </a:tr>
              <a:tr h="175922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2,000,000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840135"/>
                  </a:ext>
                </a:extLst>
              </a:tr>
            </a:tbl>
          </a:graphicData>
        </a:graphic>
      </p:graphicFrame>
      <p:graphicFrame>
        <p:nvGraphicFramePr>
          <p:cNvPr id="43" name="표 42">
            <a:extLst>
              <a:ext uri="{FF2B5EF4-FFF2-40B4-BE49-F238E27FC236}">
                <a16:creationId xmlns:a16="http://schemas.microsoft.com/office/drawing/2014/main" id="{83519315-2C59-4508-A6AF-DF593BC00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29532"/>
              </p:ext>
            </p:extLst>
          </p:nvPr>
        </p:nvGraphicFramePr>
        <p:xfrm>
          <a:off x="5341550" y="773927"/>
          <a:ext cx="3939023" cy="1034354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130968809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036619733"/>
                    </a:ext>
                  </a:extLst>
                </a:gridCol>
                <a:gridCol w="1184621">
                  <a:extLst>
                    <a:ext uri="{9D8B030D-6E8A-4147-A177-3AD203B41FA5}">
                      <a16:colId xmlns:a16="http://schemas.microsoft.com/office/drawing/2014/main" val="2292332046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2305985685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2858757780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  <a:cs typeface="+mn-cs"/>
                        </a:rPr>
                        <a:t>400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  <a:cs typeface="+mn-cs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311817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200,000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986969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4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74241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4,000,000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87008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3,800,000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98674"/>
                  </a:ext>
                </a:extLst>
              </a:tr>
            </a:tbl>
          </a:graphicData>
        </a:graphic>
      </p:graphicFrame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4814D7DA-43A4-46ED-9118-B23C92F25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53121"/>
              </p:ext>
            </p:extLst>
          </p:nvPr>
        </p:nvGraphicFramePr>
        <p:xfrm>
          <a:off x="1280592" y="1964592"/>
          <a:ext cx="3939023" cy="1034354"/>
        </p:xfrm>
        <a:graphic>
          <a:graphicData uri="http://schemas.openxmlformats.org/drawingml/2006/table">
            <a:tbl>
              <a:tblPr/>
              <a:tblGrid>
                <a:gridCol w="760622">
                  <a:extLst>
                    <a:ext uri="{9D8B030D-6E8A-4147-A177-3AD203B41FA5}">
                      <a16:colId xmlns:a16="http://schemas.microsoft.com/office/drawing/2014/main" val="250682599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21373311"/>
                    </a:ext>
                  </a:extLst>
                </a:gridCol>
                <a:gridCol w="1216087">
                  <a:extLst>
                    <a:ext uri="{9D8B030D-6E8A-4147-A177-3AD203B41FA5}">
                      <a16:colId xmlns:a16="http://schemas.microsoft.com/office/drawing/2014/main" val="3431784747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6156255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779864245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700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681780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350,000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29685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8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593887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7,000,000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248464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6,500,000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93950"/>
                  </a:ext>
                </a:extLst>
              </a:tr>
            </a:tbl>
          </a:graphicData>
        </a:graphic>
      </p:graphicFrame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87E492B4-D8C2-4BFA-BB47-0F62D385B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98417"/>
              </p:ext>
            </p:extLst>
          </p:nvPr>
        </p:nvGraphicFramePr>
        <p:xfrm>
          <a:off x="5341550" y="1979977"/>
          <a:ext cx="3939023" cy="1034354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24048016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56315443"/>
                    </a:ext>
                  </a:extLst>
                </a:gridCol>
                <a:gridCol w="1184621">
                  <a:extLst>
                    <a:ext uri="{9D8B030D-6E8A-4147-A177-3AD203B41FA5}">
                      <a16:colId xmlns:a16="http://schemas.microsoft.com/office/drawing/2014/main" val="1971829335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2460527293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1445723438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1200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599415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600,000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94229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12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057720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12,000,000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211950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11,000,000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67575"/>
                  </a:ext>
                </a:extLst>
              </a:tr>
            </a:tbl>
          </a:graphicData>
        </a:graphic>
      </p:graphicFrame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98656C3A-4633-4200-8D37-F5139E898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04243"/>
              </p:ext>
            </p:extLst>
          </p:nvPr>
        </p:nvGraphicFramePr>
        <p:xfrm>
          <a:off x="1285222" y="3164848"/>
          <a:ext cx="3939023" cy="1034354"/>
        </p:xfrm>
        <a:graphic>
          <a:graphicData uri="http://schemas.openxmlformats.org/drawingml/2006/table">
            <a:tbl>
              <a:tblPr/>
              <a:tblGrid>
                <a:gridCol w="750423">
                  <a:extLst>
                    <a:ext uri="{9D8B030D-6E8A-4147-A177-3AD203B41FA5}">
                      <a16:colId xmlns:a16="http://schemas.microsoft.com/office/drawing/2014/main" val="222810534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59447540"/>
                    </a:ext>
                  </a:extLst>
                </a:gridCol>
                <a:gridCol w="1298294">
                  <a:extLst>
                    <a:ext uri="{9D8B030D-6E8A-4147-A177-3AD203B41FA5}">
                      <a16:colId xmlns:a16="http://schemas.microsoft.com/office/drawing/2014/main" val="737000647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2157250929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2824266018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1700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414101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850,000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21905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16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543880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17,000,000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531480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15,000,000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799486"/>
                  </a:ext>
                </a:extLst>
              </a:tr>
            </a:tbl>
          </a:graphicData>
        </a:graphic>
      </p:graphicFrame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id="{B49CC87B-83D2-452B-AFEA-00DDD9A9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48819"/>
              </p:ext>
            </p:extLst>
          </p:nvPr>
        </p:nvGraphicFramePr>
        <p:xfrm>
          <a:off x="5359861" y="3164848"/>
          <a:ext cx="3939023" cy="1034354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403288368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912483870"/>
                    </a:ext>
                  </a:extLst>
                </a:gridCol>
                <a:gridCol w="1184621">
                  <a:extLst>
                    <a:ext uri="{9D8B030D-6E8A-4147-A177-3AD203B41FA5}">
                      <a16:colId xmlns:a16="http://schemas.microsoft.com/office/drawing/2014/main" val="2619894402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819094148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1865374589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2700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01672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1,350,000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51978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24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407281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27,000,000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277476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24,000,000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76706"/>
                  </a:ext>
                </a:extLst>
              </a:tr>
            </a:tbl>
          </a:graphicData>
        </a:graphic>
      </p:graphicFrame>
      <p:graphicFrame>
        <p:nvGraphicFramePr>
          <p:cNvPr id="49" name="표 48">
            <a:extLst>
              <a:ext uri="{FF2B5EF4-FFF2-40B4-BE49-F238E27FC236}">
                <a16:creationId xmlns:a16="http://schemas.microsoft.com/office/drawing/2014/main" id="{83683DBB-C518-461B-ACF6-54F7C4A7D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495812"/>
              </p:ext>
            </p:extLst>
          </p:nvPr>
        </p:nvGraphicFramePr>
        <p:xfrm>
          <a:off x="1292624" y="4352070"/>
          <a:ext cx="3939023" cy="1034354"/>
        </p:xfrm>
        <a:graphic>
          <a:graphicData uri="http://schemas.openxmlformats.org/drawingml/2006/table">
            <a:tbl>
              <a:tblPr/>
              <a:tblGrid>
                <a:gridCol w="760622">
                  <a:extLst>
                    <a:ext uri="{9D8B030D-6E8A-4147-A177-3AD203B41FA5}">
                      <a16:colId xmlns:a16="http://schemas.microsoft.com/office/drawing/2014/main" val="418319266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53904724"/>
                    </a:ext>
                  </a:extLst>
                </a:gridCol>
                <a:gridCol w="1288095">
                  <a:extLst>
                    <a:ext uri="{9D8B030D-6E8A-4147-A177-3AD203B41FA5}">
                      <a16:colId xmlns:a16="http://schemas.microsoft.com/office/drawing/2014/main" val="2345470079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2832615098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542081216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3700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012588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18,500,000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370933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32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02283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37,000,000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74036"/>
                  </a:ext>
                </a:extLst>
              </a:tr>
              <a:tr h="96207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33,000,000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78240"/>
                  </a:ext>
                </a:extLst>
              </a:tr>
            </a:tbl>
          </a:graphicData>
        </a:graphic>
      </p:graphicFrame>
      <p:graphicFrame>
        <p:nvGraphicFramePr>
          <p:cNvPr id="50" name="표 49">
            <a:extLst>
              <a:ext uri="{FF2B5EF4-FFF2-40B4-BE49-F238E27FC236}">
                <a16:creationId xmlns:a16="http://schemas.microsoft.com/office/drawing/2014/main" id="{4939B047-FE66-4649-93F6-DCB99CF25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446492"/>
              </p:ext>
            </p:extLst>
          </p:nvPr>
        </p:nvGraphicFramePr>
        <p:xfrm>
          <a:off x="5341550" y="4352888"/>
          <a:ext cx="3939023" cy="1034354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10910862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71497105"/>
                    </a:ext>
                  </a:extLst>
                </a:gridCol>
                <a:gridCol w="1184621">
                  <a:extLst>
                    <a:ext uri="{9D8B030D-6E8A-4147-A177-3AD203B41FA5}">
                      <a16:colId xmlns:a16="http://schemas.microsoft.com/office/drawing/2014/main" val="1881549868"/>
                    </a:ext>
                  </a:extLst>
                </a:gridCol>
                <a:gridCol w="868789">
                  <a:extLst>
                    <a:ext uri="{9D8B030D-6E8A-4147-A177-3AD203B41FA5}">
                      <a16:colId xmlns:a16="http://schemas.microsoft.com/office/drawing/2014/main" val="211356676"/>
                    </a:ext>
                  </a:extLst>
                </a:gridCol>
                <a:gridCol w="229429">
                  <a:extLst>
                    <a:ext uri="{9D8B030D-6E8A-4147-A177-3AD203B41FA5}">
                      <a16:colId xmlns:a16="http://schemas.microsoft.com/office/drawing/2014/main" val="3488077069"/>
                    </a:ext>
                  </a:extLst>
                </a:gridCol>
              </a:tblGrid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마케팅 </a:t>
                      </a:r>
                      <a:r>
                        <a:rPr lang="ko-KR" altLang="en-US" sz="800" kern="0" spc="0" dirty="0" err="1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릴리즈</a:t>
                      </a:r>
                      <a:r>
                        <a:rPr lang="ko-KR" altLang="en-US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패키지 </a:t>
                      </a:r>
                      <a:r>
                        <a:rPr lang="en-US" altLang="ko-KR" sz="800" kern="0" spc="0" dirty="0">
                          <a:solidFill>
                            <a:schemeClr val="bg1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4700</a:t>
                      </a:r>
                      <a:endParaRPr lang="ko-KR" altLang="en-US" sz="800" kern="0" spc="0" dirty="0">
                        <a:solidFill>
                          <a:schemeClr val="bg1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807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279727"/>
                  </a:ext>
                </a:extLst>
              </a:tr>
              <a:tr h="12002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상품형태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파워 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보장도달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UV)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2,350,000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924393"/>
                  </a:ext>
                </a:extLst>
              </a:tr>
              <a:tr h="2399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게재수량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(</a:t>
                      </a:r>
                      <a:r>
                        <a:rPr lang="ko-KR" altLang="en-US" sz="800" kern="0" spc="0" dirty="0" err="1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페이스북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 페이지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)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40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-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265305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47,000,000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42871"/>
                  </a:ext>
                </a:extLst>
              </a:tr>
              <a:tr h="120021"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제안 견적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: 40,000,000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latin typeface="나눔스퀘어 Bold" pitchFamily="50" charset="-127"/>
                          <a:ea typeface="나눔스퀘어 Bold" pitchFamily="50" charset="-127"/>
                        </a:rPr>
                        <a:t>원</a:t>
                      </a:r>
                    </a:p>
                  </a:txBody>
                  <a:tcPr marL="42191" marR="42191" marT="11665" marB="1166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080"/>
                  </a:ext>
                </a:extLst>
              </a:tr>
            </a:tbl>
          </a:graphicData>
        </a:graphic>
      </p:graphicFrame>
      <p:sp>
        <p:nvSpPr>
          <p:cNvPr id="51" name="직사각형 50">
            <a:extLst>
              <a:ext uri="{FF2B5EF4-FFF2-40B4-BE49-F238E27FC236}">
                <a16:creationId xmlns:a16="http://schemas.microsoft.com/office/drawing/2014/main" id="{65A04939-8CC8-4F1E-A5A7-BB83782D70C0}"/>
              </a:ext>
            </a:extLst>
          </p:cNvPr>
          <p:cNvSpPr/>
          <p:nvPr/>
        </p:nvSpPr>
        <p:spPr>
          <a:xfrm>
            <a:off x="1256702" y="5733269"/>
            <a:ext cx="3922371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[</a:t>
            </a:r>
            <a:r>
              <a:rPr lang="ko-KR" altLang="en-US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이미지 </a:t>
            </a: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CPR : 1</a:t>
            </a:r>
            <a:r>
              <a:rPr lang="ko-KR" altLang="en-US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명 도달 시 </a:t>
            </a: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20</a:t>
            </a:r>
            <a:r>
              <a:rPr lang="ko-KR" altLang="en-US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원</a:t>
            </a: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]</a:t>
            </a:r>
            <a:endParaRPr lang="ko-KR" altLang="en-US" sz="1100" kern="0" dirty="0"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marR="0" lvl="0" indent="-1714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파워 페이지 포스팅 서비스 제공</a:t>
            </a:r>
          </a:p>
          <a:p>
            <a:pPr marL="171450" marR="0" lvl="0" indent="-1714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직접 촬영이 필요한 컨텐츠 제작은 기존 패키지에서 추가비용 발생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(VAT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별도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900" kern="0" dirty="0">
              <a:solidFill>
                <a:srgbClr val="0000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65A04939-8CC8-4F1E-A5A7-BB83782D70C0}"/>
              </a:ext>
            </a:extLst>
          </p:cNvPr>
          <p:cNvSpPr/>
          <p:nvPr/>
        </p:nvSpPr>
        <p:spPr>
          <a:xfrm>
            <a:off x="5943860" y="5427281"/>
            <a:ext cx="4176464" cy="268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60000"/>
              </a:lnSpc>
            </a:pPr>
            <a:r>
              <a:rPr lang="ko-KR" altLang="en-US" sz="8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* 중간 구간의 금액의 캠페인 보장 수치와 제작 횟수는 양사 협의 후 진행됩니다</a:t>
            </a:r>
            <a:r>
              <a:rPr lang="en-US" altLang="ko-KR" sz="8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800" kern="0" dirty="0">
              <a:solidFill>
                <a:srgbClr val="0000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5A04939-8CC8-4F1E-A5A7-BB83782D70C0}"/>
              </a:ext>
            </a:extLst>
          </p:cNvPr>
          <p:cNvSpPr/>
          <p:nvPr/>
        </p:nvSpPr>
        <p:spPr>
          <a:xfrm>
            <a:off x="5313040" y="5761812"/>
            <a:ext cx="3960440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[</a:t>
            </a:r>
            <a:r>
              <a:rPr lang="ko-KR" altLang="en-US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추가 콘텐츠 제작의 경우</a:t>
            </a:r>
            <a:r>
              <a:rPr lang="en-US" altLang="ko-KR" sz="1100" b="1" kern="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]</a:t>
            </a:r>
            <a:endParaRPr lang="ko-KR" altLang="en-US" sz="1100" kern="0" dirty="0"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marR="0" lvl="0" indent="-1714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직접 촬영이 필요한 경우 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제품 외관 촬영에 한함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) -&gt; 3,000,000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원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(VAT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별도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900" kern="0" dirty="0">
              <a:solidFill>
                <a:srgbClr val="000000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marR="0" lvl="0" indent="-1714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직접 촬영 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+ 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동영상 제작 및 편집 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-&gt; 1,800,000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원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(VAT</a:t>
            </a:r>
            <a:r>
              <a:rPr lang="ko-KR" altLang="en-US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별도</a:t>
            </a:r>
            <a:r>
              <a:rPr lang="en-US" altLang="ko-KR" sz="900" kern="0" dirty="0">
                <a:solidFill>
                  <a:srgbClr val="000000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900" kern="0" dirty="0">
              <a:solidFill>
                <a:srgbClr val="0000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D9E6A01-0407-4A67-8390-7A1555790179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31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61743" y="215761"/>
            <a:ext cx="2007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DR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광고대행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23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008" y="2402146"/>
            <a:ext cx="4320480" cy="222812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DR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광고는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6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유료광고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를 뜻합니다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타임라인을 내리다 보면 시간위치에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‘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Sponsored’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라고 적혀 있는 것을 본 적 있으시죠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좌측의 이미지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가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DR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광고 시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타임라인에 나오는 이미지입니다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페이스북에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금액을 지불하고 </a:t>
            </a:r>
            <a:r>
              <a:rPr lang="ko-KR" altLang="en-US" sz="16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타겟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을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잡아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컨텐츠를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노출시키는 광고입니다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880992" y="1965970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0" y="1484784"/>
            <a:ext cx="2844800" cy="457835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5013433" y="2019619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DR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광고대행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4880992" y="2815933"/>
            <a:ext cx="0" cy="252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EC08A0F-100E-4337-A774-2A0E80A75843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54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906000" cy="1340768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00472" y="376153"/>
            <a:ext cx="3384375" cy="578187"/>
            <a:chOff x="3260812" y="476672"/>
            <a:chExt cx="3384375" cy="578187"/>
          </a:xfrm>
        </p:grpSpPr>
        <p:sp>
          <p:nvSpPr>
            <p:cNvPr id="7" name="직사각형 6"/>
            <p:cNvSpPr/>
            <p:nvPr/>
          </p:nvSpPr>
          <p:spPr>
            <a:xfrm>
              <a:off x="3260812" y="839415"/>
              <a:ext cx="338437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MARKETING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260812" y="476672"/>
              <a:ext cx="338437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800" spc="-1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aD</a:t>
              </a:r>
              <a:r>
                <a:rPr lang="en-US" altLang="ko-KR" sz="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PICTURE</a:t>
              </a:r>
              <a:endParaRPr lang="ko-KR" altLang="en-US" sz="8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260812" y="649813"/>
              <a:ext cx="338437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ko-KR" altLang="en-US" sz="8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온라인 마케팅 제안서</a:t>
              </a:r>
            </a:p>
          </p:txBody>
        </p:sp>
      </p:grpSp>
      <p:sp>
        <p:nvSpPr>
          <p:cNvPr id="10" name="평행 사변형 9"/>
          <p:cNvSpPr/>
          <p:nvPr/>
        </p:nvSpPr>
        <p:spPr>
          <a:xfrm>
            <a:off x="3599283" y="0"/>
            <a:ext cx="2448272" cy="2482552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평행 사변형 10"/>
          <p:cNvSpPr/>
          <p:nvPr/>
        </p:nvSpPr>
        <p:spPr>
          <a:xfrm rot="10800000">
            <a:off x="5097016" y="898495"/>
            <a:ext cx="755522" cy="685561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rgbClr val="B28072">
                  <a:alpha val="51000"/>
                </a:srgb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평행 사변형 11"/>
          <p:cNvSpPr/>
          <p:nvPr/>
        </p:nvSpPr>
        <p:spPr>
          <a:xfrm>
            <a:off x="6033120" y="95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accent5">
                  <a:lumMod val="40000"/>
                  <a:lumOff val="60000"/>
                  <a:alpha val="59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7023511" y="2204864"/>
            <a:ext cx="2105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INDEX</a:t>
            </a:r>
            <a:endParaRPr lang="ko-KR" altLang="en-US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455559" y="2780928"/>
            <a:ext cx="1956856" cy="3582526"/>
            <a:chOff x="4376936" y="2475234"/>
            <a:chExt cx="1956856" cy="2858456"/>
          </a:xfrm>
        </p:grpSpPr>
        <p:sp>
          <p:nvSpPr>
            <p:cNvPr id="23" name="직사각형 22"/>
            <p:cNvSpPr/>
            <p:nvPr/>
          </p:nvSpPr>
          <p:spPr>
            <a:xfrm>
              <a:off x="4376936" y="2475234"/>
              <a:ext cx="9492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255D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01.  </a:t>
              </a:r>
              <a:r>
                <a:rPr lang="ko-KR" altLang="en-US" sz="12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255D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회사소개</a:t>
              </a:r>
              <a:endParaRPr lang="en-US" altLang="ko-KR" sz="12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376936" y="3107232"/>
              <a:ext cx="1565723" cy="1321449"/>
              <a:chOff x="7761312" y="3518923"/>
              <a:chExt cx="1565723" cy="1321449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7761312" y="3518923"/>
                <a:ext cx="11769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02. </a:t>
                </a:r>
                <a:r>
                  <a:rPr lang="ko-KR" altLang="en-US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마케팅솔루션</a:t>
                </a:r>
                <a:endParaRPr lang="en-US" altLang="ko-KR" sz="12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255D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8023473" y="3744110"/>
                <a:ext cx="1303562" cy="10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소셜마케팅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브랜드블로그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en-US" altLang="ko-KR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SNS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마케팅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제휴고객사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애드픽처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채널소개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4376936" y="4711512"/>
              <a:ext cx="1956856" cy="622178"/>
              <a:chOff x="7761312" y="5818924"/>
              <a:chExt cx="1956856" cy="622178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7761312" y="5818924"/>
                <a:ext cx="1364476" cy="221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04. </a:t>
                </a:r>
                <a:r>
                  <a:rPr lang="ko-KR" altLang="en-US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왜 </a:t>
                </a:r>
                <a:r>
                  <a:rPr lang="en-US" altLang="ko-KR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‘</a:t>
                </a:r>
                <a:r>
                  <a:rPr lang="ko-KR" altLang="en-US" sz="1200" spc="-10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애드픽처</a:t>
                </a:r>
                <a:r>
                  <a:rPr lang="en-US" altLang="ko-KR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’</a:t>
                </a:r>
                <a:r>
                  <a:rPr lang="ko-KR" altLang="en-US" sz="12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0255D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인가</a:t>
                </a:r>
                <a:endParaRPr lang="en-US" altLang="ko-KR" sz="12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0255D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8023473" y="6052638"/>
                <a:ext cx="1694695" cy="38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신뢰할 수 있는 관리시스템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marL="171450" indent="-171450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100" spc="-1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>
                        <a:lumMod val="6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고객성공사례</a:t>
                </a:r>
                <a:endParaRPr lang="en-US" altLang="ko-KR" sz="1100" spc="-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</p:grpSp>
      <p:pic>
        <p:nvPicPr>
          <p:cNvPr id="27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015" y="446103"/>
            <a:ext cx="1157505" cy="4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BCF88239-D8F6-44A4-A195-5D2CDC024438}"/>
              </a:ext>
            </a:extLst>
          </p:cNvPr>
          <p:cNvSpPr/>
          <p:nvPr/>
        </p:nvSpPr>
        <p:spPr>
          <a:xfrm>
            <a:off x="7689304" y="3013328"/>
            <a:ext cx="819455" cy="486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인사말</a:t>
            </a:r>
            <a:endParaRPr lang="en-US" altLang="ko-KR" sz="11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1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회사소개</a:t>
            </a:r>
            <a:endParaRPr lang="en-US" altLang="ko-KR" sz="11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3E700BA-7DD6-421E-B10A-0ABDC5955B56}"/>
              </a:ext>
            </a:extLst>
          </p:cNvPr>
          <p:cNvSpPr/>
          <p:nvPr/>
        </p:nvSpPr>
        <p:spPr>
          <a:xfrm>
            <a:off x="7455559" y="5098059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03. </a:t>
            </a:r>
            <a:r>
              <a:rPr lang="ko-KR" altLang="en-US" sz="12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마케팅상품 및 단가</a:t>
            </a:r>
            <a:endParaRPr lang="en-US" altLang="ko-KR" sz="12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75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47952" y="215761"/>
            <a:ext cx="1661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DR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광고의 효율성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5" y="1758815"/>
            <a:ext cx="4076372" cy="246227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5" y="4421832"/>
            <a:ext cx="4076373" cy="203150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F52087-3DD4-4768-85C5-E68BC88D9A9B}"/>
              </a:ext>
            </a:extLst>
          </p:cNvPr>
          <p:cNvSpPr txBox="1"/>
          <p:nvPr/>
        </p:nvSpPr>
        <p:spPr>
          <a:xfrm>
            <a:off x="5457056" y="1853370"/>
            <a:ext cx="4248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우선 노출범위부터 달라집니다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직접 광고 집행 시 </a:t>
            </a:r>
            <a:r>
              <a:rPr lang="ko-KR" altLang="en-US" sz="1000" b="1" dirty="0">
                <a:latin typeface="나눔스퀘어 Bold" pitchFamily="50" charset="-127"/>
                <a:ea typeface="나눔스퀘어 Bold" pitchFamily="50" charset="-127"/>
              </a:rPr>
              <a:t>일반적으로 기업</a:t>
            </a:r>
            <a:r>
              <a:rPr lang="en-US" altLang="ko-KR" sz="1000" b="1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000" b="1" dirty="0">
                <a:latin typeface="나눔스퀘어 Bold" pitchFamily="50" charset="-127"/>
                <a:ea typeface="나눔스퀘어 Bold" pitchFamily="50" charset="-127"/>
              </a:rPr>
              <a:t>혹은 쇼핑몰 당 </a:t>
            </a:r>
            <a:r>
              <a:rPr lang="en-US" altLang="ko-KR" sz="1000" b="1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000" b="1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개의 공식계정으로 광고를 진행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하게 됩니다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광고 집행 시 월 예산을 적게는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 100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만원부터 많게는 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억원까지 높은 비용을 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지불하게 되는 반면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어떤 업체의 경우 광고비를 상회하는 매출을 발생시켜 성공가도를 달리는 반면 어떤 업체는 같은비용을 집행하고도 큰 효과를 보지 못하는 경우도 많습니다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애드픽처에서는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자체보유한  다양한 파워페이지로 귀사의 컨텐츠를 분산 노출시킬 수 있습니다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또한 담당자 모니터링을 통하여 일일예산부터 총예산까지 각 개별 컨텐츠에 분배하여 노출시키며 담당자 모니터링을 통해 일일 예산부터 시작하여 총 예산을 게시물 컨텐츠 별 분배하여 가장 </a:t>
            </a: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효율높은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타겟을  잡아드리며 일별 결과보고서로 종료직전 예산 추가 및 중단을 결정하실 수 있습니다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4893" y="797803"/>
            <a:ext cx="411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DR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광고는 </a:t>
            </a:r>
            <a:r>
              <a:rPr lang="ko-KR" altLang="en-US" sz="1200" dirty="0" err="1">
                <a:latin typeface="나눔스퀘어 Bold" pitchFamily="50" charset="-127"/>
                <a:ea typeface="나눔스퀘어 Bold" pitchFamily="50" charset="-127"/>
              </a:rPr>
              <a:t>대행사없이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200" dirty="0" err="1">
                <a:latin typeface="나눔스퀘어 Bold" pitchFamily="50" charset="-127"/>
                <a:ea typeface="나눔스퀘어 Bold" pitchFamily="50" charset="-127"/>
              </a:rPr>
              <a:t>고객사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 내에서도 </a:t>
            </a:r>
            <a:endParaRPr lang="en-US" altLang="ko-KR" sz="12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‘광고 관리자’ 페이지에서 직접 진행이 가능합니다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그렇다면 </a:t>
            </a:r>
            <a:r>
              <a:rPr lang="ko-KR" altLang="en-US" sz="12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애드픽처와</a:t>
            </a:r>
            <a:r>
              <a:rPr lang="ko-KR" altLang="en-US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함께 진행하면 무엇이 다를까</a:t>
            </a:r>
            <a:r>
              <a:rPr lang="en-US" altLang="ko-KR" sz="12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52087-3DD4-4768-85C5-E68BC88D9A9B}"/>
              </a:ext>
            </a:extLst>
          </p:cNvPr>
          <p:cNvSpPr txBox="1"/>
          <p:nvPr/>
        </p:nvSpPr>
        <p:spPr>
          <a:xfrm>
            <a:off x="5479737" y="4993439"/>
            <a:ext cx="3900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익숙한 광고경험의 노련함으로 </a:t>
            </a: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애드픽처는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광고대행 시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타겟팅을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저장하여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비슷한 분야의 광고 진행경험을 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리타겟팅을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한 번 더 반영하여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매출을 극대화 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시킬 수 있습니다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맞춤타겟은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저희 </a:t>
            </a:r>
            <a:r>
              <a:rPr lang="ko-KR" altLang="en-US" sz="1000" dirty="0" err="1">
                <a:latin typeface="나눔스퀘어 Bold" pitchFamily="50" charset="-127"/>
                <a:ea typeface="나눔스퀘어 Bold" pitchFamily="50" charset="-127"/>
              </a:rPr>
              <a:t>애드픽처의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 소중한 자산입니다</a:t>
            </a: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5379955" y="1844824"/>
            <a:ext cx="72000" cy="72000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5402140" y="5051000"/>
            <a:ext cx="72000" cy="72000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5474148" y="4966806"/>
            <a:ext cx="72000" cy="72000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11BFB0F-8703-4519-BD8B-BBA1FC0C46F9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237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72633" y="215761"/>
            <a:ext cx="1276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DR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광고비용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89967DE8-2C54-4D21-958E-FCB6CB22F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789605"/>
              </p:ext>
            </p:extLst>
          </p:nvPr>
        </p:nvGraphicFramePr>
        <p:xfrm>
          <a:off x="1392344" y="1625352"/>
          <a:ext cx="7920879" cy="241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79">
                  <a:extLst>
                    <a:ext uri="{9D8B030D-6E8A-4147-A177-3AD203B41FA5}">
                      <a16:colId xmlns:a16="http://schemas.microsoft.com/office/drawing/2014/main" val="443134937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DR</a:t>
                      </a:r>
                      <a:r>
                        <a:rPr lang="ko-KR" altLang="en-US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광고는 정해진 비용이 없는 ‘고객이 직접 예산을 설정하는’ 상품입니다</a:t>
                      </a:r>
                      <a:r>
                        <a:rPr lang="en-US" altLang="ko-KR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.</a:t>
                      </a:r>
                    </a:p>
                    <a:p>
                      <a:pPr marL="0" indent="0" algn="ctr" latinLnBrk="1"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ko-KR" altLang="en-US" sz="1400" b="0" dirty="0" err="1">
                          <a:latin typeface="나눔스퀘어 Bold" pitchFamily="50" charset="-127"/>
                          <a:ea typeface="나눔스퀘어 Bold" pitchFamily="50" charset="-127"/>
                        </a:rPr>
                        <a:t>애드픽처는</a:t>
                      </a:r>
                      <a:r>
                        <a:rPr lang="ko-KR" altLang="en-US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 대행수수료 </a:t>
                      </a:r>
                      <a:r>
                        <a:rPr lang="en-US" altLang="ko-KR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20%(</a:t>
                      </a:r>
                      <a:r>
                        <a:rPr lang="ko-KR" altLang="en-US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총 예산 기준</a:t>
                      </a:r>
                      <a:r>
                        <a:rPr lang="en-US" altLang="ko-KR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) + </a:t>
                      </a:r>
                      <a:r>
                        <a:rPr lang="ko-KR" altLang="en-US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페이지 </a:t>
                      </a:r>
                      <a:r>
                        <a:rPr lang="ko-KR" altLang="en-US" sz="1400" b="0" dirty="0" err="1">
                          <a:latin typeface="나눔스퀘어 Bold" pitchFamily="50" charset="-127"/>
                          <a:ea typeface="나눔스퀘어 Bold" pitchFamily="50" charset="-127"/>
                        </a:rPr>
                        <a:t>포스팅비만</a:t>
                      </a:r>
                      <a:r>
                        <a:rPr lang="ko-KR" altLang="en-US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 수령합니다</a:t>
                      </a:r>
                      <a:r>
                        <a:rPr lang="en-US" altLang="ko-KR" sz="1400" b="0" dirty="0">
                          <a:latin typeface="나눔스퀘어 Bold" pitchFamily="50" charset="-127"/>
                          <a:ea typeface="나눔스퀘어 Bold" pitchFamily="50" charset="-127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5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8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en-US" altLang="ko-KR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  <a:p>
                      <a:pPr marL="0" indent="0" algn="ctr" latinLnBrk="1">
                        <a:buFont typeface="Wingdings" pitchFamily="2" charset="2"/>
                        <a:buNone/>
                      </a:pPr>
                      <a:endParaRPr lang="ko-KR" altLang="en-US" sz="1200" dirty="0">
                        <a:latin typeface="나눔스퀘어 Bold" pitchFamily="50" charset="-127"/>
                        <a:ea typeface="나눔스퀘어 Bold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16210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0230B99-1C8A-48BA-AEA4-3E050F2A3729}"/>
              </a:ext>
            </a:extLst>
          </p:cNvPr>
          <p:cNvSpPr txBox="1"/>
          <p:nvPr/>
        </p:nvSpPr>
        <p:spPr>
          <a:xfrm>
            <a:off x="1464352" y="4437112"/>
            <a:ext cx="824117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* </a:t>
            </a:r>
            <a:r>
              <a:rPr lang="ko-KR" altLang="en-US" sz="14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추천 </a:t>
            </a:r>
            <a:r>
              <a:rPr lang="en-US" altLang="ko-KR" sz="14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DR</a:t>
            </a:r>
            <a:r>
              <a:rPr lang="ko-KR" altLang="en-US" sz="14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활용법</a:t>
            </a:r>
            <a:endParaRPr lang="en-US" altLang="ko-KR" sz="1400" dirty="0"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한 게시글 당 최대 일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10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만원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~15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만원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월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300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만원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~450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만원 결제가 평균적으로 가장 효율이 높습니다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예산이 더 높아질 경우 </a:t>
            </a:r>
            <a:r>
              <a:rPr lang="ko-KR" altLang="en-US" sz="1200" dirty="0" err="1">
                <a:latin typeface="나눔스퀘어 Bold" pitchFamily="50" charset="-127"/>
                <a:ea typeface="나눔스퀘어 Bold" pitchFamily="50" charset="-127"/>
              </a:rPr>
              <a:t>컨텐츠제작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 이후 새 게시물로 동시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2~3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개로 나누어 진행하는 것이 가장 좋습니다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실제 상품수가 많은 쇼핑몰의 경우 일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5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만원 씩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10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개 게시물을 동시에 진행합니다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브랜딩 등 이슈화가 필요한 컨텐츠는 평균 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3</a:t>
            </a:r>
            <a:r>
              <a:rPr lang="ko-KR" altLang="en-US" sz="1200" dirty="0">
                <a:latin typeface="나눔스퀘어 Bold" pitchFamily="50" charset="-127"/>
                <a:ea typeface="나눔스퀘어 Bold" pitchFamily="50" charset="-127"/>
              </a:rPr>
              <a:t>개월 간 지속적으로 진행합니다</a:t>
            </a:r>
            <a:r>
              <a:rPr lang="en-US" altLang="ko-KR" sz="12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749" y="2564904"/>
            <a:ext cx="4485523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(30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만명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팔로워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보유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페이지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시 기본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금액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: 60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만원</a:t>
            </a:r>
          </a:p>
          <a:p>
            <a:pPr marL="171450" lvl="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월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DR 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광고 예산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100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만원 설정 시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: 100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만원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+ 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수수료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20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만원</a:t>
            </a:r>
          </a:p>
          <a:p>
            <a:pPr marL="171450" lvl="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총 금액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: 1,800,000 (VAT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별도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</a:p>
          <a:p>
            <a:pPr marL="171450" lvl="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altLang="ko-KR" sz="1200" dirty="0">
              <a:solidFill>
                <a:prstClr val="black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171450" lvl="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(30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만명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팔로워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보유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페이지에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이후 한 달 간 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100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만원의</a:t>
            </a:r>
          </a:p>
          <a:p>
            <a:pPr lvl="0">
              <a:lnSpc>
                <a:spcPct val="120000"/>
              </a:lnSpc>
            </a:pP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    광고비용을 가장 높은 효율로 분배하여 </a:t>
            </a:r>
            <a:r>
              <a:rPr lang="ko-KR" altLang="en-US" sz="1200" dirty="0" err="1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콘텐츠를</a:t>
            </a:r>
            <a:r>
              <a:rPr lang="ko-KR" altLang="en-US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 노출 시킵니다</a:t>
            </a:r>
            <a:r>
              <a:rPr lang="en-US" altLang="ko-KR" sz="1200" dirty="0">
                <a:solidFill>
                  <a:prstClr val="black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6E7F263-765F-48F5-A33D-8B81849C5553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2848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461404" y="1185177"/>
            <a:ext cx="423615" cy="2436188"/>
            <a:chOff x="4921096" y="1126411"/>
            <a:chExt cx="463952" cy="2668164"/>
          </a:xfrm>
        </p:grpSpPr>
        <p:sp>
          <p:nvSpPr>
            <p:cNvPr id="2" name="타원 1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42430" y="215761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포트폴리오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07" y="1052736"/>
            <a:ext cx="3600400" cy="266259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07" y="3861048"/>
            <a:ext cx="3610676" cy="266429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tot78\Downloads\thumbs-u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61" y="1786977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1288984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ot78\Downloads\curs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3301557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ot78\Downloads\share-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798414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ot78\Downloads\keyboar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29527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이등변 삼각형 5"/>
          <p:cNvSpPr/>
          <p:nvPr/>
        </p:nvSpPr>
        <p:spPr>
          <a:xfrm rot="5400000">
            <a:off x="5105804" y="2327997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035" y="1054441"/>
            <a:ext cx="3528392" cy="26625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1,700,000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17,000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3,800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42,000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5465489" y="4012539"/>
            <a:ext cx="423615" cy="2436188"/>
            <a:chOff x="4921096" y="1126411"/>
            <a:chExt cx="463952" cy="2668164"/>
          </a:xfrm>
        </p:grpSpPr>
        <p:sp>
          <p:nvSpPr>
            <p:cNvPr id="54" name="타원 53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9" name="Picture 5" descr="C:\Users\tot78\Downloads\thumbs-u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46" y="461433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411634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tot78\Downloads\curs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612891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C:\Users\tot78\Downloads\share-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62577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tot78\Downloads\keyboar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12263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이등변 삼각형 63"/>
          <p:cNvSpPr/>
          <p:nvPr/>
        </p:nvSpPr>
        <p:spPr>
          <a:xfrm rot="5400000">
            <a:off x="5109889" y="5155359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 txBox="1">
            <a:spLocks/>
          </p:cNvSpPr>
          <p:nvPr/>
        </p:nvSpPr>
        <p:spPr>
          <a:xfrm>
            <a:off x="6033120" y="3881803"/>
            <a:ext cx="3528392" cy="266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1,290,000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13,000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3,200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1,300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23,000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47BA0C7-5925-4E4E-BE33-A7000A7AD4A6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730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461404" y="1185177"/>
            <a:ext cx="423615" cy="2436188"/>
            <a:chOff x="4921096" y="1126411"/>
            <a:chExt cx="463952" cy="2668164"/>
          </a:xfrm>
        </p:grpSpPr>
        <p:sp>
          <p:nvSpPr>
            <p:cNvPr id="2" name="타원 1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69610" y="215761"/>
            <a:ext cx="4807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압박스타킹 쇼핑몰 및 온라인 자격증 교육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발급 사이트 광고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3077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61" y="1786977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1288984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3301557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798414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29527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이등변 삼각형 5"/>
          <p:cNvSpPr/>
          <p:nvPr/>
        </p:nvSpPr>
        <p:spPr>
          <a:xfrm rot="5400000">
            <a:off x="5105804" y="2327997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035" y="1054441"/>
            <a:ext cx="3528392" cy="26625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1,490,000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5,300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500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26,000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5465489" y="4012539"/>
            <a:ext cx="423615" cy="2436188"/>
            <a:chOff x="4921096" y="1126411"/>
            <a:chExt cx="463952" cy="2668164"/>
          </a:xfrm>
        </p:grpSpPr>
        <p:sp>
          <p:nvSpPr>
            <p:cNvPr id="54" name="타원 53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9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46" y="461433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411634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612891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62577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12263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이등변 삼각형 63"/>
          <p:cNvSpPr/>
          <p:nvPr/>
        </p:nvSpPr>
        <p:spPr>
          <a:xfrm rot="5400000">
            <a:off x="5109889" y="5155359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 txBox="1">
            <a:spLocks/>
          </p:cNvSpPr>
          <p:nvPr/>
        </p:nvSpPr>
        <p:spPr>
          <a:xfrm>
            <a:off x="6033120" y="3881803"/>
            <a:ext cx="3528392" cy="266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2,700,000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7,800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8,500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17,200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70,000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44" y="1031021"/>
            <a:ext cx="3658839" cy="266259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44" y="3861048"/>
            <a:ext cx="3643910" cy="265627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B85E431A-FD03-44E7-904B-F3F0325F0B88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913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461404" y="1183472"/>
            <a:ext cx="423615" cy="2436188"/>
            <a:chOff x="4921096" y="1126411"/>
            <a:chExt cx="463952" cy="2668164"/>
          </a:xfrm>
        </p:grpSpPr>
        <p:sp>
          <p:nvSpPr>
            <p:cNvPr id="2" name="타원 1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44824" y="215761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다리털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제모 크림 쇼핑몰 광고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3077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61" y="178527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128727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329985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79670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29356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이등변 삼각형 5"/>
          <p:cNvSpPr/>
          <p:nvPr/>
        </p:nvSpPr>
        <p:spPr>
          <a:xfrm rot="5400000">
            <a:off x="5105804" y="2326292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035" y="1052736"/>
            <a:ext cx="3528392" cy="26625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2,880,000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6,000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17,300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3,300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700,000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5465489" y="4012539"/>
            <a:ext cx="423615" cy="2436188"/>
            <a:chOff x="4921096" y="1126411"/>
            <a:chExt cx="463952" cy="2668164"/>
          </a:xfrm>
        </p:grpSpPr>
        <p:sp>
          <p:nvSpPr>
            <p:cNvPr id="54" name="타원 53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9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46" y="461433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411634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612891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62577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12263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이등변 삼각형 63"/>
          <p:cNvSpPr/>
          <p:nvPr/>
        </p:nvSpPr>
        <p:spPr>
          <a:xfrm rot="5400000">
            <a:off x="5109889" y="5155359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 txBox="1">
            <a:spLocks/>
          </p:cNvSpPr>
          <p:nvPr/>
        </p:nvSpPr>
        <p:spPr>
          <a:xfrm>
            <a:off x="6033120" y="3881803"/>
            <a:ext cx="3528392" cy="266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2,470,000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6,000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11,400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1,900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80,000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44" y="1050087"/>
            <a:ext cx="3672408" cy="273895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44" y="3933056"/>
            <a:ext cx="3672408" cy="272052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D593E7EA-A30C-46EB-85A7-BD33EF90F998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91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461404" y="1183472"/>
            <a:ext cx="423615" cy="2436188"/>
            <a:chOff x="4921096" y="1126411"/>
            <a:chExt cx="463952" cy="2668164"/>
          </a:xfrm>
        </p:grpSpPr>
        <p:sp>
          <p:nvSpPr>
            <p:cNvPr id="2" name="타원 1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52800" y="215761"/>
            <a:ext cx="2662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뷰티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피부</a:t>
            </a:r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화장품 쇼핑몰 광고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36" name="직사각형 3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3077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61" y="178527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128727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77" y="329985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79670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1" y="229356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이등변 삼각형 5"/>
          <p:cNvSpPr/>
          <p:nvPr/>
        </p:nvSpPr>
        <p:spPr>
          <a:xfrm rot="5400000">
            <a:off x="5105804" y="2326292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035" y="1052736"/>
            <a:ext cx="3528392" cy="26625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5,140,000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25,500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24,900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9,600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220,000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5465489" y="4012539"/>
            <a:ext cx="423615" cy="2436188"/>
            <a:chOff x="4921096" y="1126411"/>
            <a:chExt cx="463952" cy="2668164"/>
          </a:xfrm>
        </p:grpSpPr>
        <p:sp>
          <p:nvSpPr>
            <p:cNvPr id="54" name="타원 53"/>
            <p:cNvSpPr/>
            <p:nvPr/>
          </p:nvSpPr>
          <p:spPr>
            <a:xfrm>
              <a:off x="4921096" y="1126411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4921096" y="1677464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4921096" y="2228517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/>
            <p:cNvSpPr/>
            <p:nvPr/>
          </p:nvSpPr>
          <p:spPr>
            <a:xfrm>
              <a:off x="4921096" y="2779570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/>
            <p:cNvSpPr/>
            <p:nvPr/>
          </p:nvSpPr>
          <p:spPr>
            <a:xfrm>
              <a:off x="4921096" y="3330623"/>
              <a:ext cx="463952" cy="463952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9" name="Picture 5" descr="C:\Users\tot78\Downloads\thumbs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46" y="461433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tot78\Downloads\maps-and-fla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411634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tot78\Downloads\cur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62" y="6128919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C:\Users\tot78\Downloads\share-symbo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62577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tot78\Downloads\keyboa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96" y="5122632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이등변 삼각형 63"/>
          <p:cNvSpPr/>
          <p:nvPr/>
        </p:nvSpPr>
        <p:spPr>
          <a:xfrm rot="5400000">
            <a:off x="5109889" y="5155359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내용 개체 틀 2">
            <a:extLst>
              <a:ext uri="{FF2B5EF4-FFF2-40B4-BE49-F238E27FC236}">
                <a16:creationId xmlns:a16="http://schemas.microsoft.com/office/drawing/2014/main" id="{51615DCC-4016-4968-8EE0-6A6492405746}"/>
              </a:ext>
            </a:extLst>
          </p:cNvPr>
          <p:cNvSpPr txBox="1">
            <a:spLocks/>
          </p:cNvSpPr>
          <p:nvPr/>
        </p:nvSpPr>
        <p:spPr>
          <a:xfrm>
            <a:off x="6033120" y="3881803"/>
            <a:ext cx="3528392" cy="266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도달수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6,310,000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ko-KR" altLang="en-US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250,000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 err="1">
                <a:latin typeface="나눔스퀘어 Bold" pitchFamily="50" charset="-127"/>
                <a:ea typeface="나눔스퀘어 Bold" pitchFamily="50" charset="-127"/>
              </a:rPr>
              <a:t>댓글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170,000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공유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110,000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링크 클릭 수    </a:t>
            </a:r>
            <a:r>
              <a:rPr lang="en-US" altLang="ko-KR" sz="2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560,000</a:t>
            </a:r>
            <a:r>
              <a:rPr lang="ko-KR" altLang="en-US" sz="18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ko-KR" sz="1800" dirty="0">
              <a:latin typeface="나눔스퀘어 Bold" pitchFamily="50" charset="-127"/>
              <a:ea typeface="나눔스퀘어 Bold" pitchFamily="50" charset="-127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ko-KR" altLang="en-US" sz="18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093056"/>
            <a:ext cx="3689291" cy="269598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3933056"/>
            <a:ext cx="3689832" cy="2611338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2436448E-ECAC-469A-9B85-7F26280DE52C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118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그림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501" y="3960898"/>
            <a:ext cx="6876306" cy="105227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/>
          <p:cNvSpPr/>
          <p:nvPr/>
        </p:nvSpPr>
        <p:spPr>
          <a:xfrm>
            <a:off x="3160649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광고진행 프로세스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5" name="육각형 94"/>
          <p:cNvSpPr/>
          <p:nvPr/>
        </p:nvSpPr>
        <p:spPr>
          <a:xfrm>
            <a:off x="1319504" y="2592390"/>
            <a:ext cx="2160240" cy="1862276"/>
          </a:xfrm>
          <a:prstGeom prst="hexagon">
            <a:avLst/>
          </a:prstGeom>
          <a:solidFill>
            <a:srgbClr val="2E2E7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6" name="육각형 95"/>
          <p:cNvSpPr/>
          <p:nvPr/>
        </p:nvSpPr>
        <p:spPr>
          <a:xfrm>
            <a:off x="3215715" y="2592390"/>
            <a:ext cx="2160240" cy="1862276"/>
          </a:xfrm>
          <a:prstGeom prst="hexagon">
            <a:avLst/>
          </a:pr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7" name="육각형 96"/>
          <p:cNvSpPr/>
          <p:nvPr/>
        </p:nvSpPr>
        <p:spPr>
          <a:xfrm>
            <a:off x="5111926" y="2592390"/>
            <a:ext cx="2160240" cy="1862276"/>
          </a:xfrm>
          <a:prstGeom prst="hexagon">
            <a:avLst/>
          </a:prstGeom>
          <a:solidFill>
            <a:srgbClr val="2E2E7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8" name="육각형 97"/>
          <p:cNvSpPr/>
          <p:nvPr/>
        </p:nvSpPr>
        <p:spPr>
          <a:xfrm>
            <a:off x="7008136" y="2592390"/>
            <a:ext cx="2160240" cy="1862276"/>
          </a:xfrm>
          <a:prstGeom prst="hexagon">
            <a:avLst/>
          </a:pr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2119739" y="2078402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01</a:t>
            </a:r>
            <a:endParaRPr lang="en-US" altLang="ko-KR" sz="28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4015948" y="2078401"/>
            <a:ext cx="559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02</a:t>
            </a:r>
            <a:endParaRPr lang="en-US" altLang="ko-KR" sz="28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5912160" y="2078400"/>
            <a:ext cx="559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03</a:t>
            </a:r>
            <a:endParaRPr lang="en-US" altLang="ko-KR" sz="28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7808370" y="2078400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04</a:t>
            </a:r>
            <a:endParaRPr lang="en-US" altLang="ko-KR" sz="28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1" name="육각형 56"/>
          <p:cNvSpPr/>
          <p:nvPr/>
        </p:nvSpPr>
        <p:spPr>
          <a:xfrm>
            <a:off x="1319501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2E2E7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2" name="육각형 56"/>
          <p:cNvSpPr/>
          <p:nvPr/>
        </p:nvSpPr>
        <p:spPr>
          <a:xfrm>
            <a:off x="3215715" y="2592390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3" name="육각형 56"/>
          <p:cNvSpPr/>
          <p:nvPr/>
        </p:nvSpPr>
        <p:spPr>
          <a:xfrm>
            <a:off x="7008136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4" name="육각형 56"/>
          <p:cNvSpPr/>
          <p:nvPr/>
        </p:nvSpPr>
        <p:spPr>
          <a:xfrm rot="10800000">
            <a:off x="3014175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2E2E7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5" name="육각형 56"/>
          <p:cNvSpPr/>
          <p:nvPr/>
        </p:nvSpPr>
        <p:spPr>
          <a:xfrm rot="10800000">
            <a:off x="6806474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2E2E7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6" name="육각형 56"/>
          <p:cNvSpPr/>
          <p:nvPr/>
        </p:nvSpPr>
        <p:spPr>
          <a:xfrm rot="10800000">
            <a:off x="4909830" y="2592390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7" name="육각형 56"/>
          <p:cNvSpPr/>
          <p:nvPr/>
        </p:nvSpPr>
        <p:spPr>
          <a:xfrm rot="10800000">
            <a:off x="8702807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B280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8" name="육각형 56"/>
          <p:cNvSpPr/>
          <p:nvPr/>
        </p:nvSpPr>
        <p:spPr>
          <a:xfrm>
            <a:off x="5111926" y="2593218"/>
            <a:ext cx="465569" cy="1862276"/>
          </a:xfrm>
          <a:custGeom>
            <a:avLst/>
            <a:gdLst>
              <a:gd name="connsiteX0" fmla="*/ 0 w 2160240"/>
              <a:gd name="connsiteY0" fmla="*/ 931138 h 1862276"/>
              <a:gd name="connsiteX1" fmla="*/ 465569 w 2160240"/>
              <a:gd name="connsiteY1" fmla="*/ 0 h 1862276"/>
              <a:gd name="connsiteX2" fmla="*/ 1694671 w 2160240"/>
              <a:gd name="connsiteY2" fmla="*/ 0 h 1862276"/>
              <a:gd name="connsiteX3" fmla="*/ 2160240 w 2160240"/>
              <a:gd name="connsiteY3" fmla="*/ 931138 h 1862276"/>
              <a:gd name="connsiteX4" fmla="*/ 1694671 w 2160240"/>
              <a:gd name="connsiteY4" fmla="*/ 1862276 h 1862276"/>
              <a:gd name="connsiteX5" fmla="*/ 465569 w 2160240"/>
              <a:gd name="connsiteY5" fmla="*/ 1862276 h 1862276"/>
              <a:gd name="connsiteX6" fmla="*/ 0 w 2160240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1694671 w 1694671"/>
              <a:gd name="connsiteY2" fmla="*/ 0 h 1862276"/>
              <a:gd name="connsiteX3" fmla="*/ 321915 w 1694671"/>
              <a:gd name="connsiteY3" fmla="*/ 978763 h 1862276"/>
              <a:gd name="connsiteX4" fmla="*/ 1694671 w 1694671"/>
              <a:gd name="connsiteY4" fmla="*/ 1862276 h 1862276"/>
              <a:gd name="connsiteX5" fmla="*/ 465569 w 1694671"/>
              <a:gd name="connsiteY5" fmla="*/ 1862276 h 1862276"/>
              <a:gd name="connsiteX6" fmla="*/ 0 w 1694671"/>
              <a:gd name="connsiteY6" fmla="*/ 931138 h 1862276"/>
              <a:gd name="connsiteX0" fmla="*/ 0 w 1694671"/>
              <a:gd name="connsiteY0" fmla="*/ 931138 h 1862276"/>
              <a:gd name="connsiteX1" fmla="*/ 465569 w 1694671"/>
              <a:gd name="connsiteY1" fmla="*/ 0 h 1862276"/>
              <a:gd name="connsiteX2" fmla="*/ 321915 w 1694671"/>
              <a:gd name="connsiteY2" fmla="*/ 978763 h 1862276"/>
              <a:gd name="connsiteX3" fmla="*/ 1694671 w 1694671"/>
              <a:gd name="connsiteY3" fmla="*/ 1862276 h 1862276"/>
              <a:gd name="connsiteX4" fmla="*/ 465569 w 1694671"/>
              <a:gd name="connsiteY4" fmla="*/ 1862276 h 1862276"/>
              <a:gd name="connsiteX5" fmla="*/ 0 w 1694671"/>
              <a:gd name="connsiteY5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321915 w 465569"/>
              <a:gd name="connsiteY2" fmla="*/ 9787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  <a:gd name="connsiteX0" fmla="*/ 0 w 465569"/>
              <a:gd name="connsiteY0" fmla="*/ 931138 h 1862276"/>
              <a:gd name="connsiteX1" fmla="*/ 465569 w 465569"/>
              <a:gd name="connsiteY1" fmla="*/ 0 h 1862276"/>
              <a:gd name="connsiteX2" fmla="*/ 188565 w 465569"/>
              <a:gd name="connsiteY2" fmla="*/ 940663 h 1862276"/>
              <a:gd name="connsiteX3" fmla="*/ 465569 w 465569"/>
              <a:gd name="connsiteY3" fmla="*/ 1862276 h 1862276"/>
              <a:gd name="connsiteX4" fmla="*/ 0 w 465569"/>
              <a:gd name="connsiteY4" fmla="*/ 931138 h 18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69" h="1862276">
                <a:moveTo>
                  <a:pt x="0" y="931138"/>
                </a:moveTo>
                <a:lnTo>
                  <a:pt x="465569" y="0"/>
                </a:lnTo>
                <a:lnTo>
                  <a:pt x="188565" y="940663"/>
                </a:lnTo>
                <a:lnTo>
                  <a:pt x="465569" y="1862276"/>
                </a:lnTo>
                <a:lnTo>
                  <a:pt x="0" y="931138"/>
                </a:lnTo>
                <a:close/>
              </a:path>
            </a:pathLst>
          </a:custGeom>
          <a:solidFill>
            <a:srgbClr val="2E2E7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826500" y="2949264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고객사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미팅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568624" y="3525328"/>
            <a:ext cx="1575083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고객사의 </a:t>
            </a:r>
            <a:r>
              <a:rPr lang="ko-KR" altLang="en-US" sz="105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컨셉과</a:t>
            </a: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홍보</a:t>
            </a:r>
            <a:endParaRPr lang="en-US" altLang="ko-KR" sz="105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방향을 파악하는 미팅을 시행합니다</a:t>
            </a:r>
            <a:r>
              <a:rPr lang="en-US" altLang="ko-KR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718164" y="2949264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기획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479744" y="3525328"/>
            <a:ext cx="1633686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미팅 시 조율된 내용을 </a:t>
            </a:r>
            <a:endParaRPr lang="en-US" altLang="ko-KR" sz="105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바탕으로 최적의 </a:t>
            </a:r>
            <a:r>
              <a:rPr lang="ko-KR" altLang="en-US" sz="105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컨텐츠를</a:t>
            </a: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기획</a:t>
            </a:r>
            <a:r>
              <a:rPr lang="en-US" altLang="ko-KR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제작합니다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609828" y="2949264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유통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403869" y="3559196"/>
            <a:ext cx="1575083" cy="79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제작 된 </a:t>
            </a:r>
            <a:r>
              <a:rPr lang="ko-KR" altLang="en-US" sz="105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컨텐츠를</a:t>
            </a:r>
            <a:r>
              <a:rPr lang="ko-KR" altLang="en-US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자사가 보유한 다양하고 방대한 채널에 배포합니다</a:t>
            </a:r>
            <a:r>
              <a:rPr lang="en-US" altLang="ko-KR" sz="105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algn="ctr">
              <a:lnSpc>
                <a:spcPct val="110000"/>
              </a:lnSpc>
            </a:pPr>
            <a:endParaRPr lang="en-US" altLang="ko-KR" sz="105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689304" y="2949264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피드백</a:t>
            </a:r>
            <a:endParaRPr lang="ko-KR" altLang="en-US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257256" y="3525328"/>
            <a:ext cx="166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spc="-3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1~3</a:t>
            </a:r>
            <a:r>
              <a:rPr lang="ko-KR" altLang="en-US" sz="1050" spc="-3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번 캠페인의 진행사항을  체크하고 차기 마케팅에 </a:t>
            </a:r>
            <a:endParaRPr lang="en-US" altLang="ko-KR" sz="1050" spc="-3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3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적용할 수 있는 유의미한 </a:t>
            </a:r>
            <a:endParaRPr lang="en-US" altLang="ko-KR" sz="1050" spc="-3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3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수치를 도출합니다</a:t>
            </a:r>
            <a:r>
              <a:rPr lang="en-US" altLang="ko-KR" sz="1050" spc="-3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grpSp>
        <p:nvGrpSpPr>
          <p:cNvPr id="136" name="그룹 135"/>
          <p:cNvGrpSpPr/>
          <p:nvPr/>
        </p:nvGrpSpPr>
        <p:grpSpPr>
          <a:xfrm>
            <a:off x="1785070" y="5104792"/>
            <a:ext cx="7056361" cy="772480"/>
            <a:chOff x="2003649" y="6080132"/>
            <a:chExt cx="4592960" cy="638115"/>
          </a:xfrm>
        </p:grpSpPr>
        <p:pic>
          <p:nvPicPr>
            <p:cNvPr id="137" name="Picture 9" descr="\\Fileserver-pt\server-file2\4.넷째마당\수연\바\바_051.pn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3649" y="6080132"/>
              <a:ext cx="4592960" cy="638115"/>
            </a:xfrm>
            <a:prstGeom prst="rect">
              <a:avLst/>
            </a:prstGeom>
            <a:noFill/>
          </p:spPr>
        </p:pic>
        <p:sp>
          <p:nvSpPr>
            <p:cNvPr id="138" name="직사각형 137"/>
            <p:cNvSpPr/>
            <p:nvPr/>
          </p:nvSpPr>
          <p:spPr>
            <a:xfrm>
              <a:off x="3762161" y="6250419"/>
              <a:ext cx="1075943" cy="3305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고객사의 성공</a:t>
              </a:r>
            </a:p>
          </p:txBody>
        </p:sp>
      </p:grpSp>
      <p:grpSp>
        <p:nvGrpSpPr>
          <p:cNvPr id="39" name="그룹 38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40" name="직사각형 39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63CEEC02-2491-4CCB-AD9D-0FD381218C89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175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3178868" y="215761"/>
            <a:ext cx="2278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포스팅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상품 상세프로세스</a:t>
            </a:r>
          </a:p>
        </p:txBody>
      </p:sp>
      <p:grpSp>
        <p:nvGrpSpPr>
          <p:cNvPr id="19" name="그룹 18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0" name="직사각형 19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784648" y="1459940"/>
            <a:ext cx="7877594" cy="720000"/>
            <a:chOff x="2936856" y="1268760"/>
            <a:chExt cx="7877594" cy="720000"/>
          </a:xfrm>
        </p:grpSpPr>
        <p:sp>
          <p:nvSpPr>
            <p:cNvPr id="2" name="타원 1"/>
            <p:cNvSpPr/>
            <p:nvPr/>
          </p:nvSpPr>
          <p:spPr>
            <a:xfrm>
              <a:off x="2936856" y="1268760"/>
              <a:ext cx="720000" cy="720000"/>
            </a:xfrm>
            <a:prstGeom prst="ellipse">
              <a:avLst/>
            </a:prstGeom>
            <a:noFill/>
            <a:ln w="762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01</a:t>
              </a:r>
              <a:endParaRPr lang="ko-KR" altLang="en-US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93876" y="1628800"/>
              <a:ext cx="6920574" cy="328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200" dirty="0" err="1">
                  <a:latin typeface="나눔스퀘어 Bold" pitchFamily="50" charset="-127"/>
                  <a:ea typeface="나눔스퀘어 Bold" pitchFamily="50" charset="-127"/>
                </a:rPr>
                <a:t>페이스북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 알고리즘 상 가장 효과적인 노출방법</a:t>
              </a:r>
              <a:endParaRPr lang="en-US" altLang="ko-KR" sz="1200" dirty="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72880" y="1268760"/>
              <a:ext cx="6920574" cy="407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이미지 수 구성 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(</a:t>
              </a: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평균 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4~8</a:t>
              </a: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컷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)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784648" y="2437743"/>
            <a:ext cx="7845023" cy="738002"/>
            <a:chOff x="2936856" y="2348880"/>
            <a:chExt cx="7845023" cy="738002"/>
          </a:xfrm>
        </p:grpSpPr>
        <p:sp>
          <p:nvSpPr>
            <p:cNvPr id="27" name="타원 26"/>
            <p:cNvSpPr/>
            <p:nvPr/>
          </p:nvSpPr>
          <p:spPr>
            <a:xfrm>
              <a:off x="2936856" y="2366882"/>
              <a:ext cx="720000" cy="720000"/>
            </a:xfrm>
            <a:prstGeom prst="ellipse">
              <a:avLst/>
            </a:prstGeom>
            <a:noFill/>
            <a:ln w="762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02</a:t>
              </a:r>
              <a:endParaRPr lang="ko-KR" altLang="en-US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93876" y="2684548"/>
              <a:ext cx="6696744" cy="328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1200" dirty="0">
                  <a:latin typeface="나눔스퀘어 Bold" pitchFamily="50" charset="-127"/>
                  <a:ea typeface="나눔스퀘어 Bold" pitchFamily="50" charset="-127"/>
                </a:rPr>
                <a:t>A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급</a:t>
              </a:r>
              <a:r>
                <a:rPr lang="en-US" altLang="ko-KR" sz="1200" dirty="0">
                  <a:latin typeface="나눔스퀘어 Bold" pitchFamily="50" charset="-127"/>
                  <a:ea typeface="나눔스퀘어 Bold" pitchFamily="50" charset="-127"/>
                </a:rPr>
                <a:t>, B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급</a:t>
              </a:r>
              <a:r>
                <a:rPr lang="en-US" altLang="ko-KR" sz="1200" dirty="0">
                  <a:latin typeface="나눔스퀘어 Bold" pitchFamily="50" charset="-127"/>
                  <a:ea typeface="나눔스퀘어 Bold" pitchFamily="50" charset="-127"/>
                </a:rPr>
                <a:t>, C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급 등 </a:t>
              </a:r>
              <a:r>
                <a:rPr lang="ko-KR" altLang="en-US" sz="1200" dirty="0" err="1">
                  <a:latin typeface="나눔스퀘어 Bold" pitchFamily="50" charset="-127"/>
                  <a:ea typeface="나눔스퀘어 Bold" pitchFamily="50" charset="-127"/>
                </a:rPr>
                <a:t>고퀄리티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 영상 제작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61305" y="2348880"/>
              <a:ext cx="6920574" cy="407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영상 선정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784648" y="3433548"/>
            <a:ext cx="7992808" cy="732793"/>
            <a:chOff x="2936856" y="3452211"/>
            <a:chExt cx="7992808" cy="732793"/>
          </a:xfrm>
        </p:grpSpPr>
        <p:sp>
          <p:nvSpPr>
            <p:cNvPr id="28" name="타원 27"/>
            <p:cNvSpPr/>
            <p:nvPr/>
          </p:nvSpPr>
          <p:spPr>
            <a:xfrm>
              <a:off x="2936856" y="3465004"/>
              <a:ext cx="720000" cy="720000"/>
            </a:xfrm>
            <a:prstGeom prst="ellipse">
              <a:avLst/>
            </a:prstGeom>
            <a:noFill/>
            <a:ln w="762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03</a:t>
              </a:r>
              <a:endParaRPr lang="ko-KR" altLang="en-US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93876" y="3820207"/>
              <a:ext cx="7035788" cy="328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고객을 </a:t>
              </a:r>
              <a:r>
                <a:rPr lang="en-US" altLang="ko-KR" sz="1200" dirty="0">
                  <a:latin typeface="나눔스퀘어 Bold" pitchFamily="50" charset="-127"/>
                  <a:ea typeface="나눔스퀘어 Bold" pitchFamily="50" charset="-127"/>
                </a:rPr>
                <a:t>hook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할 수 있는 문구로 제작하여 </a:t>
              </a:r>
              <a:r>
                <a:rPr lang="ko-KR" altLang="en-US" sz="1200" dirty="0" err="1">
                  <a:latin typeface="나눔스퀘어 Bold" pitchFamily="50" charset="-127"/>
                  <a:ea typeface="나눔스퀘어 Bold" pitchFamily="50" charset="-127"/>
                </a:rPr>
                <a:t>고객사에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 제안</a:t>
              </a: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72880" y="3452211"/>
              <a:ext cx="6920574" cy="407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메인 </a:t>
              </a:r>
              <a:r>
                <a:rPr lang="ko-KR" altLang="en-US" sz="1600" dirty="0" err="1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멘션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(</a:t>
              </a: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업로드 문구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, 2~4</a:t>
              </a: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단락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) 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784648" y="4424144"/>
            <a:ext cx="7877594" cy="750856"/>
            <a:chOff x="2936856" y="4532270"/>
            <a:chExt cx="7877594" cy="750856"/>
          </a:xfrm>
        </p:grpSpPr>
        <p:sp>
          <p:nvSpPr>
            <p:cNvPr id="29" name="타원 28"/>
            <p:cNvSpPr/>
            <p:nvPr/>
          </p:nvSpPr>
          <p:spPr>
            <a:xfrm>
              <a:off x="2936856" y="4563126"/>
              <a:ext cx="720000" cy="720000"/>
            </a:xfrm>
            <a:prstGeom prst="ellipse">
              <a:avLst/>
            </a:prstGeom>
            <a:noFill/>
            <a:ln w="762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04</a:t>
              </a:r>
              <a:endParaRPr lang="ko-KR" altLang="en-US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93876" y="4858976"/>
              <a:ext cx="6920574" cy="328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협의 후 피크타임 시간대에 집행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72880" y="4532270"/>
              <a:ext cx="6920574" cy="407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게재 기간</a:t>
              </a:r>
              <a:r>
                <a:rPr lang="en-US" altLang="ko-KR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/</a:t>
              </a: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시간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784648" y="5432802"/>
            <a:ext cx="7877594" cy="732502"/>
            <a:chOff x="2936856" y="5648746"/>
            <a:chExt cx="7877594" cy="732502"/>
          </a:xfrm>
        </p:grpSpPr>
        <p:sp>
          <p:nvSpPr>
            <p:cNvPr id="23" name="타원 22"/>
            <p:cNvSpPr/>
            <p:nvPr/>
          </p:nvSpPr>
          <p:spPr>
            <a:xfrm>
              <a:off x="2936856" y="5661248"/>
              <a:ext cx="720000" cy="720000"/>
            </a:xfrm>
            <a:prstGeom prst="ellipse">
              <a:avLst/>
            </a:prstGeom>
            <a:noFill/>
            <a:ln w="762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05</a:t>
              </a:r>
              <a:endParaRPr lang="ko-KR" altLang="en-US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93876" y="5980447"/>
              <a:ext cx="6920574" cy="328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관리자 </a:t>
              </a:r>
              <a:r>
                <a:rPr lang="ko-KR" altLang="en-US" sz="1200" dirty="0" err="1">
                  <a:latin typeface="나눔스퀘어 Bold" pitchFamily="50" charset="-127"/>
                  <a:ea typeface="나눔스퀘어 Bold" pitchFamily="50" charset="-127"/>
                </a:rPr>
                <a:t>인사이트를</a:t>
              </a:r>
              <a:r>
                <a:rPr lang="ko-KR" altLang="en-US" sz="1200" dirty="0">
                  <a:latin typeface="나눔스퀘어 Bold" pitchFamily="50" charset="-127"/>
                  <a:ea typeface="나눔스퀘어 Bold" pitchFamily="50" charset="-127"/>
                </a:rPr>
                <a:t> 통한 광고 실적보고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0535F84-F85C-417B-8BF5-D7961BCC0697}"/>
                </a:ext>
              </a:extLst>
            </p:cNvPr>
            <p:cNvSpPr/>
            <p:nvPr/>
          </p:nvSpPr>
          <p:spPr>
            <a:xfrm>
              <a:off x="3872880" y="5648746"/>
              <a:ext cx="6920574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600" dirty="0">
                  <a:solidFill>
                    <a:srgbClr val="30255D"/>
                  </a:solidFill>
                  <a:latin typeface="나눔스퀘어 Bold" pitchFamily="50" charset="-127"/>
                  <a:ea typeface="나눔스퀘어 Bold" pitchFamily="50" charset="-127"/>
                </a:rPr>
                <a:t>마케팅 결과 리포트</a:t>
              </a: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B827ABE-C834-4C85-BC9C-E12C8743F8E8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1530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3135969" y="215761"/>
            <a:ext cx="2105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광고진행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빅데이터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제공</a:t>
            </a:r>
          </a:p>
        </p:txBody>
      </p:sp>
      <p:grpSp>
        <p:nvGrpSpPr>
          <p:cNvPr id="19" name="그룹 18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0" name="직사각형 19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3008784" y="5301208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브랜드에 대한 여론분석 및 광고진행 </a:t>
            </a:r>
            <a:r>
              <a:rPr lang="ko-KR" altLang="en-US" sz="16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인사이트</a:t>
            </a:r>
            <a:r>
              <a:rPr lang="ko-KR" altLang="en-US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제공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1441127"/>
            <a:ext cx="3694929" cy="249192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85" y="1945183"/>
            <a:ext cx="3694929" cy="249192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10" y="2420888"/>
            <a:ext cx="3694929" cy="249192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이등변 삼각형 39"/>
          <p:cNvSpPr/>
          <p:nvPr/>
        </p:nvSpPr>
        <p:spPr>
          <a:xfrm rot="5400000">
            <a:off x="2756776" y="5398485"/>
            <a:ext cx="216000" cy="144000"/>
          </a:xfrm>
          <a:prstGeom prst="triangle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E65643C-7990-429C-B1E4-693BC608CDFC}"/>
              </a:ext>
            </a:extLst>
          </p:cNvPr>
          <p:cNvSpPr/>
          <p:nvPr/>
        </p:nvSpPr>
        <p:spPr>
          <a:xfrm>
            <a:off x="992560" y="18864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상품 및 단가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6498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352600" y="2420888"/>
            <a:ext cx="7968695" cy="2592288"/>
            <a:chOff x="1712640" y="2492896"/>
            <a:chExt cx="7632848" cy="2483034"/>
          </a:xfrm>
        </p:grpSpPr>
        <p:sp>
          <p:nvSpPr>
            <p:cNvPr id="41" name="이등변 삼각형 40"/>
            <p:cNvSpPr/>
            <p:nvPr/>
          </p:nvSpPr>
          <p:spPr>
            <a:xfrm>
              <a:off x="6465168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2" name="이등변 삼각형 41"/>
            <p:cNvSpPr/>
            <p:nvPr/>
          </p:nvSpPr>
          <p:spPr>
            <a:xfrm>
              <a:off x="1712640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3" name="이등변 삼각형 42"/>
            <p:cNvSpPr/>
            <p:nvPr/>
          </p:nvSpPr>
          <p:spPr>
            <a:xfrm>
              <a:off x="4088904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B28072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2430848" y="3563434"/>
            <a:ext cx="819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상위노출 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프로그램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976479" y="4225604"/>
            <a:ext cx="172819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고객의 제품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서비스가</a:t>
            </a: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항상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주목받을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수 있도록 최적의 상위노출기간을 보장합니다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958517" y="3563434"/>
            <a:ext cx="787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검증된 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빅데이터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4407470" y="4225604"/>
            <a:ext cx="188948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장기간에 걸쳐 축적된 마케팅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노하우로 최저비용으로 최대 효율의 홍보 효과를 기대하실 수 있습니다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7150993" y="3563434"/>
            <a:ext cx="1343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담당자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지정제도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6550555" y="4225604"/>
            <a:ext cx="254466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고객과 원활한 소통을 통한 만족도를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높이기 위해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전담자를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지정하여</a:t>
            </a: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커뮤니케이션 품질을 높였습니다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580619" y="3167802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01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092258" y="3167802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02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562933" y="3166886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03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왜  </a:t>
            </a:r>
            <a:r>
              <a:rPr lang="ko-KR" altLang="en-US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애드픽처인가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2780356" y="215761"/>
            <a:ext cx="2316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신뢰할 수 있는 관리시스템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144688" y="1198493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“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성공적인 마케팅은 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고객과의 신뢰구축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에서 시작되며</a:t>
            </a:r>
          </a:p>
          <a:p>
            <a:pPr algn="ctr"/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이 신뢰는 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탄탄한 관리 시스템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에서 나옵니다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”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6" name="직사각형 2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50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6" name="직사각형 5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992560" y="188640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1.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회사소개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344794" y="89942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온라인 마케팅은 성공하는 사업가의 필수요소입니다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>
          <a:xfrm>
            <a:off x="1344794" y="477015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애드픽처가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제안하는 새로운 길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323925"/>
            <a:ext cx="7812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공신력 있는 조사기관에 따르면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2019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년 기준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대한민국 스마트폰 보급률은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91%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이상으로 나타났습니다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다시 말하면 대한민국 국민 대다수가 휴대용 광고판을 소지한 것과 같습니다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SNS,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모바일을 포함하는 모바일 마케팅을 잘 활용하는 사업가가 더 성장할 수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382269E-0707-49B9-9339-214AC5E2C2E1}"/>
              </a:ext>
            </a:extLst>
          </p:cNvPr>
          <p:cNvSpPr/>
          <p:nvPr/>
        </p:nvSpPr>
        <p:spPr>
          <a:xfrm>
            <a:off x="1344794" y="5217047"/>
            <a:ext cx="83607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저희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애드픽처는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고객님들께서 하시는 모든 소중한 사업에 온라인 마케팅이라는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날개를 달아드릴 수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애드픽처만의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전문화 된 마케팅 컨설턴트와 창의적인 컨텐츠를 활용하여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고객님의 사업에 새로운 가치를 부여해 보세요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80592" y="815918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1280592" y="4725144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2187420255"/>
              </p:ext>
            </p:extLst>
          </p:nvPr>
        </p:nvGraphicFramePr>
        <p:xfrm>
          <a:off x="1672820" y="2574989"/>
          <a:ext cx="3565737" cy="2006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차트 8"/>
          <p:cNvGraphicFramePr/>
          <p:nvPr>
            <p:extLst>
              <p:ext uri="{D42A27DB-BD31-4B8C-83A1-F6EECF244321}">
                <p14:modId xmlns:p14="http://schemas.microsoft.com/office/powerpoint/2010/main" val="1027110867"/>
              </p:ext>
            </p:extLst>
          </p:nvPr>
        </p:nvGraphicFramePr>
        <p:xfrm>
          <a:off x="5525161" y="2574989"/>
          <a:ext cx="3748319" cy="199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20752" y="2440368"/>
            <a:ext cx="1470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소셜미디어</a:t>
            </a:r>
            <a:r>
              <a:rPr lang="ko-KR" altLang="en-US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이용률 추이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5774" y="2440368"/>
            <a:ext cx="26356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소셜미디어</a:t>
            </a:r>
            <a:r>
              <a:rPr lang="ko-KR" altLang="en-US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사용자의 하루 평균 사용 시간</a:t>
            </a:r>
            <a:r>
              <a:rPr lang="en-US" altLang="ko-KR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분</a:t>
            </a:r>
            <a:r>
              <a:rPr lang="en-US" altLang="ko-KR" sz="1000" dirty="0"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000" dirty="0"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169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>
          <a:xfrm>
            <a:off x="1344794" y="89942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애드픽처는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‘눈에 보이는 성과’를 선사합니다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323925"/>
            <a:ext cx="814471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키워드 수 보다 검색 시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전환율이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높은 유효키워드를 분석하여 컨설팅 후 매출급상승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!</a:t>
            </a:r>
          </a:p>
          <a:p>
            <a:pPr>
              <a:lnSpc>
                <a:spcPct val="13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매출이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우상향하는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것을 체감하신 고객사들은 장기고객으로 전환되어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마케팅의 효과를 증명해주고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계십니다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280592" y="815918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402218" y="2348880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1378046" y="262762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전담으로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년 전행했을 때 시장점유율 및 매출변화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280592" y="2664385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408361" y="2532050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>
            <a:off x="1378046" y="5589240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44720" y="567332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A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업체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89048" y="567332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B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업체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89248" y="567332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C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업체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87375" y="567332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D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업체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000672" y="5981106"/>
            <a:ext cx="720000" cy="2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latin typeface="나눔스퀘어 Bold" pitchFamily="50" charset="-127"/>
                <a:ea typeface="나눔스퀘어 Bold" pitchFamily="50" charset="-127"/>
              </a:rPr>
              <a:t>뷰티업계</a:t>
            </a:r>
            <a:endParaRPr lang="ko-KR" altLang="en-US" sz="11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3836899" y="5981106"/>
            <a:ext cx="720000" cy="2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의료업계</a:t>
            </a:r>
          </a:p>
        </p:txBody>
      </p:sp>
      <p:sp>
        <p:nvSpPr>
          <p:cNvPr id="53" name="모서리가 둥근 직사각형 52"/>
          <p:cNvSpPr/>
          <p:nvPr/>
        </p:nvSpPr>
        <p:spPr>
          <a:xfrm>
            <a:off x="5649879" y="5981106"/>
            <a:ext cx="720000" cy="2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교육업계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7545288" y="5981106"/>
            <a:ext cx="720000" cy="25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식품업계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928664" y="4797152"/>
            <a:ext cx="288032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2432640" y="4149080"/>
            <a:ext cx="288032" cy="14401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2034406" y="4764586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2542074" y="4113076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2085080" y="4142221"/>
            <a:ext cx="479939" cy="662461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39428" y="4810309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의뢰 전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매출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28501" y="4221088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년 후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매출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20752" y="4547179"/>
            <a:ext cx="617477" cy="44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48%</a:t>
            </a:r>
          </a:p>
          <a:p>
            <a:pPr>
              <a:lnSpc>
                <a:spcPct val="8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상승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3798204" y="5193196"/>
            <a:ext cx="288032" cy="3960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302180" y="3645024"/>
            <a:ext cx="288032" cy="19442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>
          <a:xfrm>
            <a:off x="3903946" y="5157192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/>
          <p:cNvSpPr/>
          <p:nvPr/>
        </p:nvSpPr>
        <p:spPr>
          <a:xfrm>
            <a:off x="4410192" y="3609020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4" name="직선 연결선 63"/>
          <p:cNvCxnSpPr>
            <a:stCxn id="62" idx="3"/>
          </p:cNvCxnSpPr>
          <p:nvPr/>
        </p:nvCxnSpPr>
        <p:spPr>
          <a:xfrm flipV="1">
            <a:off x="3914491" y="3644909"/>
            <a:ext cx="522718" cy="1573746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308968" y="4810309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의뢰 전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시장점유율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98041" y="3645024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전체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시장점유율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90292" y="3996220"/>
            <a:ext cx="617477" cy="296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68%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5667744" y="4836594"/>
            <a:ext cx="288032" cy="75264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6171720" y="4221088"/>
            <a:ext cx="288032" cy="13681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/>
          <p:cNvSpPr/>
          <p:nvPr/>
        </p:nvSpPr>
        <p:spPr>
          <a:xfrm>
            <a:off x="5773486" y="4797152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/>
          <p:cNvSpPr/>
          <p:nvPr/>
        </p:nvSpPr>
        <p:spPr>
          <a:xfrm>
            <a:off x="6279732" y="4185084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3" name="직선 연결선 72"/>
          <p:cNvCxnSpPr>
            <a:stCxn id="71" idx="4"/>
          </p:cNvCxnSpPr>
          <p:nvPr/>
        </p:nvCxnSpPr>
        <p:spPr>
          <a:xfrm flipV="1">
            <a:off x="5809490" y="4231402"/>
            <a:ext cx="489136" cy="637758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034492" y="4725144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의뢰 전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시장점유율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67581" y="4181018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전체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시장점유율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459832" y="4547179"/>
            <a:ext cx="617477" cy="296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45%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7537284" y="4617132"/>
            <a:ext cx="288032" cy="9721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8041260" y="4113076"/>
            <a:ext cx="288032" cy="147616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/>
          <p:cNvSpPr/>
          <p:nvPr/>
        </p:nvSpPr>
        <p:spPr>
          <a:xfrm>
            <a:off x="7643026" y="4581128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/>
          <p:cNvSpPr/>
          <p:nvPr/>
        </p:nvSpPr>
        <p:spPr>
          <a:xfrm>
            <a:off x="8149272" y="4077072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2" name="직선 연결선 81"/>
          <p:cNvCxnSpPr/>
          <p:nvPr/>
        </p:nvCxnSpPr>
        <p:spPr>
          <a:xfrm flipV="1">
            <a:off x="7684686" y="4130608"/>
            <a:ext cx="495972" cy="471491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048048" y="4810309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의뢰 전</a:t>
            </a:r>
            <a:endParaRPr lang="en-US" altLang="ko-KR" sz="8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800" dirty="0">
                <a:latin typeface="나눔스퀘어 Bold" pitchFamily="50" charset="-127"/>
                <a:ea typeface="나눔스퀘어 Bold" pitchFamily="50" charset="-127"/>
              </a:rPr>
              <a:t>매출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37121" y="4221088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0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년 후</a:t>
            </a:r>
            <a:endParaRPr lang="en-US" altLang="ko-KR" sz="10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80000"/>
              </a:lnSpc>
            </a:pPr>
            <a:r>
              <a:rPr lang="ko-KR" altLang="en-US" sz="1000" dirty="0">
                <a:latin typeface="나눔스퀘어 Bold" pitchFamily="50" charset="-127"/>
                <a:ea typeface="나눔스퀘어 Bold" pitchFamily="50" charset="-127"/>
              </a:rPr>
              <a:t>매출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329372" y="4547179"/>
            <a:ext cx="617477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33%</a:t>
            </a:r>
          </a:p>
          <a:p>
            <a:pPr>
              <a:lnSpc>
                <a:spcPct val="8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상승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296816" y="5127443"/>
            <a:ext cx="511679" cy="245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15%</a:t>
            </a:r>
            <a:endParaRPr lang="ko-KR" altLang="en-US" sz="1050" dirty="0">
              <a:solidFill>
                <a:srgbClr val="C000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25008" y="5018021"/>
            <a:ext cx="511679" cy="245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25%</a:t>
            </a:r>
            <a:endParaRPr lang="ko-KR" altLang="en-US" sz="1050" dirty="0">
              <a:solidFill>
                <a:srgbClr val="C000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68" name="그룹 67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77" name="직사각형 76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3B850AAB-834C-4897-B28B-B3D4994296D7}"/>
              </a:ext>
            </a:extLst>
          </p:cNvPr>
          <p:cNvSpPr/>
          <p:nvPr/>
        </p:nvSpPr>
        <p:spPr>
          <a:xfrm>
            <a:off x="992560" y="188640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3.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왜  </a:t>
            </a:r>
            <a:r>
              <a:rPr lang="ko-KR" altLang="en-US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애드픽처인가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7E5B2934-1EE0-490E-B4D2-3E97F7CCAFE9}"/>
              </a:ext>
            </a:extLst>
          </p:cNvPr>
          <p:cNvSpPr/>
          <p:nvPr/>
        </p:nvSpPr>
        <p:spPr>
          <a:xfrm>
            <a:off x="2806965" y="215761"/>
            <a:ext cx="1720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고객사의 성공사례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9012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356992"/>
            <a:ext cx="9906000" cy="3501008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" name="평행 사변형 4"/>
          <p:cNvSpPr/>
          <p:nvPr/>
        </p:nvSpPr>
        <p:spPr>
          <a:xfrm>
            <a:off x="909610" y="3141733"/>
            <a:ext cx="1538046" cy="1381416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" name="평행 사변형 5"/>
          <p:cNvSpPr/>
          <p:nvPr/>
        </p:nvSpPr>
        <p:spPr>
          <a:xfrm rot="10800000">
            <a:off x="4448944" y="4725140"/>
            <a:ext cx="1742702" cy="2132847"/>
          </a:xfrm>
          <a:prstGeom prst="parallelogram">
            <a:avLst>
              <a:gd name="adj" fmla="val 87133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" name="평행 사변형 6"/>
          <p:cNvSpPr/>
          <p:nvPr/>
        </p:nvSpPr>
        <p:spPr>
          <a:xfrm rot="10800000">
            <a:off x="1388604" y="2592287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accent5">
                  <a:lumMod val="40000"/>
                  <a:lumOff val="60000"/>
                  <a:alpha val="59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00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" name="평행 사변형 7"/>
          <p:cNvSpPr/>
          <p:nvPr/>
        </p:nvSpPr>
        <p:spPr>
          <a:xfrm rot="10800000">
            <a:off x="2069895" y="2959462"/>
            <a:ext cx="755522" cy="685561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rgbClr val="B28072">
                  <a:alpha val="51000"/>
                </a:srgb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" name="평행 사변형 8"/>
          <p:cNvSpPr/>
          <p:nvPr/>
        </p:nvSpPr>
        <p:spPr>
          <a:xfrm>
            <a:off x="5639152" y="335699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5696" y="188640"/>
            <a:ext cx="95946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8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aD</a:t>
            </a:r>
            <a:r>
              <a:rPr lang="en-US" altLang="ko-KR" sz="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PICTURE MARKETING</a:t>
            </a:r>
          </a:p>
        </p:txBody>
      </p:sp>
      <p:sp>
        <p:nvSpPr>
          <p:cNvPr id="16" name="평행 사변형 15"/>
          <p:cNvSpPr/>
          <p:nvPr/>
        </p:nvSpPr>
        <p:spPr>
          <a:xfrm>
            <a:off x="4976990" y="0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rgbClr val="B28072">
                  <a:alpha val="51000"/>
                </a:srgb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7" name="평행 사변형 16"/>
          <p:cNvSpPr/>
          <p:nvPr/>
        </p:nvSpPr>
        <p:spPr>
          <a:xfrm>
            <a:off x="5320294" y="764704"/>
            <a:ext cx="871352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accent5">
                  <a:lumMod val="40000"/>
                  <a:lumOff val="60000"/>
                  <a:alpha val="59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577143" y="4437112"/>
            <a:ext cx="2751715" cy="1321405"/>
            <a:chOff x="482374" y="4582589"/>
            <a:chExt cx="2751715" cy="1321405"/>
          </a:xfrm>
        </p:grpSpPr>
        <p:sp>
          <p:nvSpPr>
            <p:cNvPr id="10" name="직사각형 9"/>
            <p:cNvSpPr/>
            <p:nvPr/>
          </p:nvSpPr>
          <p:spPr>
            <a:xfrm>
              <a:off x="482374" y="4582589"/>
              <a:ext cx="27517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4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itchFamily="50" charset="-127"/>
                  <a:ea typeface="나눔스퀘어 Bold" pitchFamily="50" charset="-127"/>
                </a:rPr>
                <a:t>Thank you</a:t>
              </a:r>
              <a:endParaRPr lang="ko-KR" altLang="en-US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065386" y="5657773"/>
              <a:ext cx="15856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www.//ad-picture.com 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973214" y="5201831"/>
              <a:ext cx="1770036" cy="301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황기현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</a:t>
              </a:r>
              <a:r>
                <a:rPr lang="en-US" altLang="ko-KR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</a:t>
              </a:r>
              <a:r>
                <a:rPr lang="ko-KR" altLang="en-US" sz="11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마케팅 사업부 팀장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295418" y="5449583"/>
              <a:ext cx="112562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010.5604.6133</a:t>
              </a:r>
              <a:endPara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pic>
        <p:nvPicPr>
          <p:cNvPr id="22" name="Picture 3" descr="C:\Users\tot78\Desktop\KakaoTalk_20190527_2205513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64" y="1484784"/>
            <a:ext cx="1800200" cy="7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2355235" y="2276872"/>
            <a:ext cx="526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“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여러분의 비즈니스 미래를 가장 잘 설계할 수 있는 곳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”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0" y="2708920"/>
            <a:ext cx="990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강력한 광고 플랫폼 제작소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컨텐츠를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가장 가치 있게 전달합니다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9A970FD-48B4-4DB6-904A-217DEA3A51A7}"/>
              </a:ext>
            </a:extLst>
          </p:cNvPr>
          <p:cNvSpPr/>
          <p:nvPr/>
        </p:nvSpPr>
        <p:spPr>
          <a:xfrm>
            <a:off x="3026674" y="6432703"/>
            <a:ext cx="38526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100" dirty="0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부산 해운대구 </a:t>
            </a:r>
            <a:r>
              <a:rPr lang="ko-KR" altLang="en-US" sz="1100" dirty="0" err="1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센텀중앙로</a:t>
            </a:r>
            <a:r>
              <a:rPr lang="ko-KR" altLang="en-US" sz="1100" dirty="0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97 </a:t>
            </a:r>
            <a:r>
              <a:rPr lang="ko-KR" altLang="en-US" sz="1100" dirty="0" err="1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센텀</a:t>
            </a:r>
            <a:r>
              <a:rPr lang="ko-KR" altLang="en-US" sz="1100" dirty="0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100" dirty="0" err="1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스카이비즈</a:t>
            </a:r>
            <a:r>
              <a:rPr lang="ko-KR" altLang="en-US" sz="1100" dirty="0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100" dirty="0" err="1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a동</a:t>
            </a:r>
            <a:r>
              <a:rPr lang="ko-KR" altLang="en-US" sz="1100" dirty="0">
                <a:solidFill>
                  <a:srgbClr val="B2807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2105호 </a:t>
            </a:r>
          </a:p>
        </p:txBody>
      </p:sp>
    </p:spTree>
    <p:extLst>
      <p:ext uri="{BB962C8B-B14F-4D97-AF65-F5344CB8AC3E}">
        <p14:creationId xmlns:p14="http://schemas.microsoft.com/office/powerpoint/2010/main" val="277344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64704" y="0"/>
            <a:ext cx="9141296" cy="685800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인사말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89149" y="2060848"/>
            <a:ext cx="781232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애드픽처는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2016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년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월을 시작으로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온라인마케팅 서비스를 통해 고객사의 성공을 돕기 위한 비전을 실천하고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자사의 서비스로는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인스타그램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유튜브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블로그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등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SNS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마케팅부터 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네이버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PC/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모바일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상위노출서비스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쇼핑검색어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&amp;N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쇼핑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프레스 등을 지원하는 등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스펙트럼을 넓혀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나갔으며 현재는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크리에이터를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활용한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전문적인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브랜딩서비스와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종합마케팅 서비스를 제공하는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등 마케팅 플랫폼으로서 도약하는 혁신적인 기업입니다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연애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여행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뷰티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쇼핑 등 고객사의 타깃고객에게 도달 할 수 있는 다양한 홍보채널을 통해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고객사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브랜드 노출 및 신뢰감 상승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상품 구매로의 전환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앱설치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등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고객사의 폭 넓은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니즈를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반영할 수 있도록 최고의 서비스 만족도를 제공하겠습니다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pic>
        <p:nvPicPr>
          <p:cNvPr id="46" name="Picture 3" descr="C:\Users\tot78\Desktop\KakaoTalk_20190527_2205513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02" y="1239731"/>
            <a:ext cx="1800200" cy="7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5" name="직사각형 14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3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회사소개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2249864" y="2298080"/>
            <a:ext cx="6456465" cy="59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뷰티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커뮤니티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웹툰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영화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꿀팁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쇼핑 등 타겟에 최적화 된 맞춤형 채널을 다량 보유하고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en-US" altLang="ko-KR" sz="1400" u="sng" dirty="0">
                <a:latin typeface="나눔스퀘어 Bold" pitchFamily="50" charset="-127"/>
                <a:ea typeface="나눔스퀘어 Bold" pitchFamily="50" charset="-127"/>
              </a:rPr>
              <a:t>SNS 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마케팅에 최적화 된 마케팅 업체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pic>
        <p:nvPicPr>
          <p:cNvPr id="46" name="Picture 3" descr="C:\Users\tot78\Desktop\KakaoTalk_20190527_2205513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328506"/>
            <a:ext cx="1800200" cy="7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15" name="직사각형 14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8D199CF-50E3-4A45-ACA5-1EB701743586}"/>
              </a:ext>
            </a:extLst>
          </p:cNvPr>
          <p:cNvGrpSpPr/>
          <p:nvPr/>
        </p:nvGrpSpPr>
        <p:grpSpPr>
          <a:xfrm>
            <a:off x="1660935" y="3137836"/>
            <a:ext cx="540000" cy="540000"/>
            <a:chOff x="1660936" y="2792099"/>
            <a:chExt cx="423615" cy="423615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FB3918E-2325-4991-A36D-E38D1AD56C6F}"/>
                </a:ext>
              </a:extLst>
            </p:cNvPr>
            <p:cNvSpPr/>
            <p:nvPr/>
          </p:nvSpPr>
          <p:spPr>
            <a:xfrm>
              <a:off x="1660936" y="2792099"/>
              <a:ext cx="423615" cy="423615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Picture 5" descr="C:\Users\tot78\Downloads\thumbs-up.png">
              <a:extLst>
                <a:ext uri="{FF2B5EF4-FFF2-40B4-BE49-F238E27FC236}">
                  <a16:creationId xmlns:a16="http://schemas.microsoft.com/office/drawing/2014/main" id="{9A8ECA43-A847-4D99-9F06-A4305CF4A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593" y="2893361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1500EC6-47DF-4197-873E-13FBC0BF7822}"/>
              </a:ext>
            </a:extLst>
          </p:cNvPr>
          <p:cNvGrpSpPr/>
          <p:nvPr/>
        </p:nvGrpSpPr>
        <p:grpSpPr>
          <a:xfrm>
            <a:off x="1660935" y="2348880"/>
            <a:ext cx="540000" cy="540000"/>
            <a:chOff x="1660936" y="1937791"/>
            <a:chExt cx="423615" cy="42361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E7DA701-A263-471F-A052-1002FC149FBE}"/>
                </a:ext>
              </a:extLst>
            </p:cNvPr>
            <p:cNvSpPr/>
            <p:nvPr/>
          </p:nvSpPr>
          <p:spPr>
            <a:xfrm>
              <a:off x="1660936" y="1937791"/>
              <a:ext cx="423615" cy="423615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Picture 6" descr="C:\Users\tot78\Downloads\maps-and-flags.png">
              <a:extLst>
                <a:ext uri="{FF2B5EF4-FFF2-40B4-BE49-F238E27FC236}">
                  <a16:creationId xmlns:a16="http://schemas.microsoft.com/office/drawing/2014/main" id="{30352B55-C8BC-432B-9D5E-C24704D32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209" y="2041598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AF5710C-49D1-498A-B36E-0D455FF8C74F}"/>
              </a:ext>
            </a:extLst>
          </p:cNvPr>
          <p:cNvGrpSpPr/>
          <p:nvPr/>
        </p:nvGrpSpPr>
        <p:grpSpPr>
          <a:xfrm>
            <a:off x="1660935" y="4715749"/>
            <a:ext cx="540000" cy="540000"/>
            <a:chOff x="1660936" y="4302442"/>
            <a:chExt cx="423615" cy="423615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65372938-CB18-4CC0-88EC-BCF371C8EAA4}"/>
                </a:ext>
              </a:extLst>
            </p:cNvPr>
            <p:cNvSpPr/>
            <p:nvPr/>
          </p:nvSpPr>
          <p:spPr>
            <a:xfrm>
              <a:off x="1660936" y="4302442"/>
              <a:ext cx="423615" cy="423615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8" descr="C:\Users\tot78\Downloads\share-symbol.png">
              <a:extLst>
                <a:ext uri="{FF2B5EF4-FFF2-40B4-BE49-F238E27FC236}">
                  <a16:creationId xmlns:a16="http://schemas.microsoft.com/office/drawing/2014/main" id="{ACF516DA-DC81-4FD1-A7D2-35CA3C0A8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743" y="4408854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0B598D-1198-449C-AB4F-CF5063C9CDBB}"/>
              </a:ext>
            </a:extLst>
          </p:cNvPr>
          <p:cNvGrpSpPr/>
          <p:nvPr/>
        </p:nvGrpSpPr>
        <p:grpSpPr>
          <a:xfrm>
            <a:off x="1660935" y="3926792"/>
            <a:ext cx="540000" cy="540000"/>
            <a:chOff x="1660936" y="3583274"/>
            <a:chExt cx="423615" cy="423615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ACC54FB5-479C-4EB2-99E3-CC4D54694A55}"/>
                </a:ext>
              </a:extLst>
            </p:cNvPr>
            <p:cNvSpPr/>
            <p:nvPr/>
          </p:nvSpPr>
          <p:spPr>
            <a:xfrm>
              <a:off x="1660936" y="3583274"/>
              <a:ext cx="423615" cy="423615"/>
            </a:xfrm>
            <a:prstGeom prst="ellipse">
              <a:avLst/>
            </a:prstGeom>
            <a:solidFill>
              <a:srgbClr val="302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8" name="Picture 9" descr="C:\Users\tot78\Downloads\keyboard.png">
              <a:extLst>
                <a:ext uri="{FF2B5EF4-FFF2-40B4-BE49-F238E27FC236}">
                  <a16:creationId xmlns:a16="http://schemas.microsoft.com/office/drawing/2014/main" id="{CB9831AC-EB7A-417C-90E1-E7248773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743" y="3689686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DDE9ACA5-E488-4D2D-90D7-C4B716592280}"/>
              </a:ext>
            </a:extLst>
          </p:cNvPr>
          <p:cNvSpPr/>
          <p:nvPr/>
        </p:nvSpPr>
        <p:spPr>
          <a:xfrm>
            <a:off x="2249864" y="3094879"/>
            <a:ext cx="6456465" cy="59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SNS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타겟층 분석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실시간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트랜드파악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데이터 수집 등을 통해 컨텐츠를 맞춤형으로 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기획 및 제작부터 광고관리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까지 해드립니다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E0B905D-C0DD-41D9-A6D5-4E516769E46F}"/>
              </a:ext>
            </a:extLst>
          </p:cNvPr>
          <p:cNvSpPr/>
          <p:nvPr/>
        </p:nvSpPr>
        <p:spPr>
          <a:xfrm>
            <a:off x="2249864" y="3883144"/>
            <a:ext cx="6456465" cy="59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페이스북 </a:t>
            </a:r>
            <a:r>
              <a:rPr lang="en-US" altLang="ko-KR" sz="1400" u="sng" dirty="0">
                <a:latin typeface="나눔스퀘어 Bold" pitchFamily="50" charset="-127"/>
                <a:ea typeface="나눔스퀘어 Bold" pitchFamily="50" charset="-127"/>
              </a:rPr>
              <a:t>3,350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만 </a:t>
            </a:r>
            <a:r>
              <a:rPr lang="ko-KR" altLang="en-US" sz="1400" u="sng" dirty="0" err="1">
                <a:latin typeface="나눔스퀘어 Bold" pitchFamily="50" charset="-127"/>
                <a:ea typeface="나눔스퀘어 Bold" pitchFamily="50" charset="-127"/>
              </a:rPr>
              <a:t>팔로워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 및 </a:t>
            </a:r>
            <a:r>
              <a:rPr lang="en-US" altLang="ko-KR" sz="1400" u="sng" dirty="0">
                <a:latin typeface="나눔스퀘어 Bold" pitchFamily="50" charset="-127"/>
                <a:ea typeface="나눔스퀘어 Bold" pitchFamily="50" charset="-127"/>
              </a:rPr>
              <a:t>150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개의 자체 운영하는 거대한 채널을 기반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으로 카테고리별 광고를 제약없이 소화할 수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0AD697C-4BE0-40CC-A622-A3679CB774B1}"/>
              </a:ext>
            </a:extLst>
          </p:cNvPr>
          <p:cNvSpPr/>
          <p:nvPr/>
        </p:nvSpPr>
        <p:spPr>
          <a:xfrm>
            <a:off x="2249864" y="4665072"/>
            <a:ext cx="6456465" cy="59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마케팅 업계 최고의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애드픽처만의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노하우로 베테랑 페이스북 광고기획자가 </a:t>
            </a:r>
            <a:r>
              <a:rPr lang="en-US" altLang="ko-KR" sz="1400" u="sng" dirty="0">
                <a:latin typeface="나눔스퀘어 Bold" pitchFamily="50" charset="-127"/>
                <a:ea typeface="나눔스퀘어 Bold" pitchFamily="50" charset="-127"/>
              </a:rPr>
              <a:t>1:1 </a:t>
            </a:r>
            <a:r>
              <a:rPr lang="ko-KR" altLang="en-US" sz="1400" u="sng" dirty="0">
                <a:latin typeface="나눔스퀘어 Bold" pitchFamily="50" charset="-127"/>
                <a:ea typeface="나눔스퀘어 Bold" pitchFamily="50" charset="-127"/>
              </a:rPr>
              <a:t>컨설팅을 책임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지겠습니다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ACD7F4E-2AED-472C-B0EF-2AFD66A4D721}"/>
              </a:ext>
            </a:extLst>
          </p:cNvPr>
          <p:cNvSpPr/>
          <p:nvPr/>
        </p:nvSpPr>
        <p:spPr>
          <a:xfrm>
            <a:off x="3362929" y="1412776"/>
            <a:ext cx="2526175" cy="718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3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Who Is</a:t>
            </a:r>
          </a:p>
        </p:txBody>
      </p:sp>
    </p:spTree>
    <p:extLst>
      <p:ext uri="{BB962C8B-B14F-4D97-AF65-F5344CB8AC3E}">
        <p14:creationId xmlns:p14="http://schemas.microsoft.com/office/powerpoint/2010/main" val="280558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1280592" y="3119000"/>
            <a:ext cx="7817581" cy="3085419"/>
          </a:xfrm>
          <a:prstGeom prst="rect">
            <a:avLst/>
          </a:prstGeom>
          <a:solidFill>
            <a:srgbClr val="E0E5F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대각선 방향의 모서리가 잘린 사각형 63"/>
          <p:cNvSpPr/>
          <p:nvPr/>
        </p:nvSpPr>
        <p:spPr>
          <a:xfrm>
            <a:off x="6557661" y="4445971"/>
            <a:ext cx="2540513" cy="297859"/>
          </a:xfrm>
          <a:prstGeom prst="snip2Diag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대각선 방향의 모서리가 잘린 사각형 64"/>
          <p:cNvSpPr/>
          <p:nvPr/>
        </p:nvSpPr>
        <p:spPr>
          <a:xfrm>
            <a:off x="5555243" y="2837649"/>
            <a:ext cx="3551605" cy="297859"/>
          </a:xfrm>
          <a:prstGeom prst="snip2Diag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대각선 방향의 모서리가 잘린 사각형 15"/>
          <p:cNvSpPr/>
          <p:nvPr/>
        </p:nvSpPr>
        <p:spPr>
          <a:xfrm>
            <a:off x="1304179" y="2846326"/>
            <a:ext cx="3551605" cy="297859"/>
          </a:xfrm>
          <a:prstGeom prst="snip2Diag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대각선 방향의 모서리가 잘린 사각형 62"/>
          <p:cNvSpPr/>
          <p:nvPr/>
        </p:nvSpPr>
        <p:spPr>
          <a:xfrm>
            <a:off x="1280592" y="4507093"/>
            <a:ext cx="3101447" cy="297859"/>
          </a:xfrm>
          <a:prstGeom prst="snip2Diag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2566366" y="215761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소셜마케팅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344794" y="113624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소셜마케팅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솔루션 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556792"/>
            <a:ext cx="8144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SNS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를 기반으로 한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소셜마케팅은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기술적부분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뿐만 아니라 고객사의 제품을 분석하고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고객사의 타깃고객의 심리를 매칭한 보다 정교한 마케팅 기획에 기반한 서비스입니다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280592" y="1052736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402218" y="2441682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/>
          <p:cNvGrpSpPr/>
          <p:nvPr/>
        </p:nvGrpSpPr>
        <p:grpSpPr>
          <a:xfrm>
            <a:off x="3709813" y="2996952"/>
            <a:ext cx="2937479" cy="2929006"/>
            <a:chOff x="7397958" y="3044046"/>
            <a:chExt cx="2314128" cy="2307453"/>
          </a:xfrm>
        </p:grpSpPr>
        <p:sp>
          <p:nvSpPr>
            <p:cNvPr id="9" name="막힌 원호 8"/>
            <p:cNvSpPr/>
            <p:nvPr/>
          </p:nvSpPr>
          <p:spPr>
            <a:xfrm>
              <a:off x="7401272" y="3044046"/>
              <a:ext cx="2291108" cy="2291108"/>
            </a:xfrm>
            <a:prstGeom prst="blockArc">
              <a:avLst>
                <a:gd name="adj1" fmla="val 10800000"/>
                <a:gd name="adj2" fmla="val 16189616"/>
                <a:gd name="adj3" fmla="val 30044"/>
              </a:avLst>
            </a:prstGeom>
            <a:solidFill>
              <a:srgbClr val="B2807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막힌 원호 52"/>
            <p:cNvSpPr/>
            <p:nvPr/>
          </p:nvSpPr>
          <p:spPr>
            <a:xfrm rot="5400000">
              <a:off x="7420978" y="3044046"/>
              <a:ext cx="2291108" cy="2291108"/>
            </a:xfrm>
            <a:prstGeom prst="blockArc">
              <a:avLst>
                <a:gd name="adj1" fmla="val 10800000"/>
                <a:gd name="adj2" fmla="val 16189616"/>
                <a:gd name="adj3" fmla="val 30044"/>
              </a:avLst>
            </a:prstGeom>
            <a:solidFill>
              <a:srgbClr val="B2807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막힌 원호 53"/>
            <p:cNvSpPr/>
            <p:nvPr/>
          </p:nvSpPr>
          <p:spPr>
            <a:xfrm rot="10800000">
              <a:off x="7420978" y="3060391"/>
              <a:ext cx="2291108" cy="2291108"/>
            </a:xfrm>
            <a:prstGeom prst="blockArc">
              <a:avLst>
                <a:gd name="adj1" fmla="val 10800000"/>
                <a:gd name="adj2" fmla="val 16189616"/>
                <a:gd name="adj3" fmla="val 30044"/>
              </a:avLst>
            </a:prstGeom>
            <a:solidFill>
              <a:srgbClr val="B2807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막힌 원호 54"/>
            <p:cNvSpPr/>
            <p:nvPr/>
          </p:nvSpPr>
          <p:spPr>
            <a:xfrm rot="16200000">
              <a:off x="7397958" y="3057969"/>
              <a:ext cx="2291108" cy="2291108"/>
            </a:xfrm>
            <a:prstGeom prst="blockArc">
              <a:avLst>
                <a:gd name="adj1" fmla="val 10800000"/>
                <a:gd name="adj2" fmla="val 16189616"/>
                <a:gd name="adj3" fmla="val 30044"/>
              </a:avLst>
            </a:prstGeom>
            <a:solidFill>
              <a:srgbClr val="B2807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아래쪽 화살표 13"/>
          <p:cNvSpPr/>
          <p:nvPr/>
        </p:nvSpPr>
        <p:spPr>
          <a:xfrm flipV="1">
            <a:off x="3949991" y="4262936"/>
            <a:ext cx="432048" cy="33569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30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아래쪽 화살표 55"/>
          <p:cNvSpPr/>
          <p:nvPr/>
        </p:nvSpPr>
        <p:spPr>
          <a:xfrm rot="5400000" flipV="1">
            <a:off x="4999138" y="3282236"/>
            <a:ext cx="432048" cy="33569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30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아래쪽 화살표 56"/>
          <p:cNvSpPr/>
          <p:nvPr/>
        </p:nvSpPr>
        <p:spPr>
          <a:xfrm rot="10800000" flipV="1">
            <a:off x="5980268" y="4327320"/>
            <a:ext cx="432048" cy="33569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30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아래쪽 화살표 57"/>
          <p:cNvSpPr/>
          <p:nvPr/>
        </p:nvSpPr>
        <p:spPr>
          <a:xfrm rot="16200000" flipV="1">
            <a:off x="4935805" y="5356369"/>
            <a:ext cx="432048" cy="33569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3025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AB7962-A3EC-4A5C-8670-89BA74995CAE}"/>
              </a:ext>
            </a:extLst>
          </p:cNvPr>
          <p:cNvSpPr txBox="1"/>
          <p:nvPr/>
        </p:nvSpPr>
        <p:spPr>
          <a:xfrm>
            <a:off x="3760829" y="3471810"/>
            <a:ext cx="145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고객사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분석활동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559681-227D-4018-BAB7-82163256BCE0}"/>
              </a:ext>
            </a:extLst>
          </p:cNvPr>
          <p:cNvSpPr txBox="1"/>
          <p:nvPr/>
        </p:nvSpPr>
        <p:spPr>
          <a:xfrm>
            <a:off x="5193163" y="3491835"/>
            <a:ext cx="145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기획</a:t>
            </a:r>
            <a:r>
              <a:rPr lang="en-US" altLang="ko-KR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확산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363147-D398-474A-A6B7-B28FE0CCF91B}"/>
              </a:ext>
            </a:extLst>
          </p:cNvPr>
          <p:cNvSpPr txBox="1"/>
          <p:nvPr/>
        </p:nvSpPr>
        <p:spPr>
          <a:xfrm>
            <a:off x="5179217" y="4942881"/>
            <a:ext cx="145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컨텐츠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효율분석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7651AC-9B9A-4344-8464-5D39F56EFB17}"/>
              </a:ext>
            </a:extLst>
          </p:cNvPr>
          <p:cNvSpPr txBox="1"/>
          <p:nvPr/>
        </p:nvSpPr>
        <p:spPr>
          <a:xfrm>
            <a:off x="3760829" y="4951159"/>
            <a:ext cx="145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지속적인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홍보성공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93F5D1-27D9-45E2-AEB0-97E922D8B77D}"/>
              </a:ext>
            </a:extLst>
          </p:cNvPr>
          <p:cNvSpPr txBox="1"/>
          <p:nvPr/>
        </p:nvSpPr>
        <p:spPr>
          <a:xfrm>
            <a:off x="1371656" y="2880031"/>
            <a:ext cx="2615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철저한 사전분석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FF5B90-6BFA-43D2-8987-7AAF46F1626C}"/>
              </a:ext>
            </a:extLst>
          </p:cNvPr>
          <p:cNvSpPr txBox="1"/>
          <p:nvPr/>
        </p:nvSpPr>
        <p:spPr>
          <a:xfrm>
            <a:off x="1344794" y="4487348"/>
            <a:ext cx="217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성공경험을 통한 선순환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86FCA7-BBCC-456F-9FE0-8CE0854BD68C}"/>
              </a:ext>
            </a:extLst>
          </p:cNvPr>
          <p:cNvSpPr txBox="1"/>
          <p:nvPr/>
        </p:nvSpPr>
        <p:spPr>
          <a:xfrm>
            <a:off x="1416803" y="3249616"/>
            <a:ext cx="22852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고객사와 고객사의 제품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서비스를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분석하면 홍보를 해야 할 대상이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정해집니다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자사의 타깃고객이 흥미 있을 만한 컨텐츠는 철저한 분석을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통해 도출됩니다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5595EDD-171D-4D2F-B8CC-AFB0F486A7A9}"/>
              </a:ext>
            </a:extLst>
          </p:cNvPr>
          <p:cNvSpPr txBox="1"/>
          <p:nvPr/>
        </p:nvSpPr>
        <p:spPr>
          <a:xfrm>
            <a:off x="5725292" y="2811223"/>
            <a:ext cx="356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분석에 기반한 컨텐츠 기획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2E5856-B979-4CC1-85D8-585BEAD8E0B0}"/>
              </a:ext>
            </a:extLst>
          </p:cNvPr>
          <p:cNvSpPr txBox="1"/>
          <p:nvPr/>
        </p:nvSpPr>
        <p:spPr>
          <a:xfrm>
            <a:off x="7014981" y="4437112"/>
            <a:ext cx="1754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철저한 관리와 검증</a:t>
            </a:r>
            <a:endParaRPr lang="en-US" altLang="ko-KR" sz="14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29AD51-ABFE-4F2B-BDFE-6B72E247153C}"/>
              </a:ext>
            </a:extLst>
          </p:cNvPr>
          <p:cNvSpPr txBox="1"/>
          <p:nvPr/>
        </p:nvSpPr>
        <p:spPr>
          <a:xfrm>
            <a:off x="6753200" y="3416097"/>
            <a:ext cx="2263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고객사 제품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서비스에 타깃소비자가 정해지면  인지도 상승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구매전환율 증가 등 캠페인 목적에 따라 컨텐츠를 기획하고 제작된 컨텐츠를 채널에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확산하는 활동을 합니다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B686F2E-4D36-4252-B748-4B751B657E82}"/>
              </a:ext>
            </a:extLst>
          </p:cNvPr>
          <p:cNvSpPr txBox="1"/>
          <p:nvPr/>
        </p:nvSpPr>
        <p:spPr>
          <a:xfrm>
            <a:off x="1456053" y="4836502"/>
            <a:ext cx="22361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분석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→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기획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 → 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확산을 통한 마케팅 성공은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적극적인 재투자로 이어지고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마케팅 규모확대를 통해 더 많은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가망고객들에게 자사의 브랜드를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알리는 선순환이 이루어집니다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65764C-E57C-4C4D-AA74-7E02D887391F}"/>
              </a:ext>
            </a:extLst>
          </p:cNvPr>
          <p:cNvSpPr txBox="1"/>
          <p:nvPr/>
        </p:nvSpPr>
        <p:spPr>
          <a:xfrm>
            <a:off x="5729437" y="4836502"/>
            <a:ext cx="32560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컨텐츠를 접한 타깃의 반응을 통해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분석과 컨텐츠 기획활동이 잘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이루어졌는지를 평가하는 단계입니다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이 단계를 통해 후속마케팅의 방향성을 </a:t>
            </a:r>
            <a:endParaRPr lang="en-US" altLang="ko-KR" sz="1100" dirty="0">
              <a:latin typeface="나눔스퀘어 Bold" pitchFamily="50" charset="-127"/>
              <a:ea typeface="나눔스퀘어 Bold" pitchFamily="50" charset="-127"/>
            </a:endParaRPr>
          </a:p>
          <a:p>
            <a:pPr algn="r"/>
            <a:r>
              <a:rPr lang="ko-KR" altLang="en-US" sz="1100" dirty="0">
                <a:latin typeface="나눔스퀘어 Bold" pitchFamily="50" charset="-127"/>
                <a:ea typeface="나눔스퀘어 Bold" pitchFamily="50" charset="-127"/>
              </a:rPr>
              <a:t>결정하는데 큰 도움이 됩니다</a:t>
            </a:r>
            <a:r>
              <a:rPr lang="en-US" altLang="ko-KR" sz="11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2" name="타원 1"/>
          <p:cNvSpPr/>
          <p:nvPr/>
        </p:nvSpPr>
        <p:spPr>
          <a:xfrm>
            <a:off x="4584499" y="3877111"/>
            <a:ext cx="1189436" cy="1189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4" name="Picture 3" descr="C:\Users\tot78\Desktop\KakaoTalk_20190527_2205513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32" y="4213572"/>
            <a:ext cx="112466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그룹 42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49" name="직사각형 48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3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200778" y="3140968"/>
            <a:ext cx="8503781" cy="2880320"/>
            <a:chOff x="1712640" y="2492896"/>
            <a:chExt cx="7632848" cy="2483034"/>
          </a:xfrm>
        </p:grpSpPr>
        <p:sp>
          <p:nvSpPr>
            <p:cNvPr id="41" name="이등변 삼각형 40"/>
            <p:cNvSpPr/>
            <p:nvPr/>
          </p:nvSpPr>
          <p:spPr>
            <a:xfrm>
              <a:off x="6465168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2" name="이등변 삼각형 41"/>
            <p:cNvSpPr/>
            <p:nvPr/>
          </p:nvSpPr>
          <p:spPr>
            <a:xfrm>
              <a:off x="1712640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3" name="이등변 삼각형 42"/>
            <p:cNvSpPr/>
            <p:nvPr/>
          </p:nvSpPr>
          <p:spPr>
            <a:xfrm>
              <a:off x="4088904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B28072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2395730" y="4283514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브랜드</a:t>
            </a:r>
          </a:p>
          <a:p>
            <a:pPr algn="ctr"/>
            <a:r>
              <a:rPr lang="ko-KR" altLang="en-US" sz="14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아이덴티티</a:t>
            </a:r>
            <a:endParaRPr lang="ko-KR" altLang="en-US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819497" y="4928938"/>
            <a:ext cx="192894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나의 브랜드가 지향하는 이미지를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블로그의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디자인과 문구로서 표현할 수 있습니다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892451" y="4283514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전문적인 </a:t>
            </a:r>
            <a:endParaRPr lang="en-US" altLang="ko-KR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정보제공채널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4462335" y="4898242"/>
            <a:ext cx="1948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브랜드별로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제공하고자 하는 가치와 정보가 다양합니다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블로그는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고객사의 의도에 맞게 전문성 있는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양질의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포스팅을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제공합니다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7361429" y="4296869"/>
            <a:ext cx="1343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지속적인</a:t>
            </a: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고객관리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6834704" y="5019516"/>
            <a:ext cx="2544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sz="105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블로그의</a:t>
            </a:r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목적은 고객과 </a:t>
            </a:r>
            <a:endParaRPr lang="en-US" altLang="ko-KR" sz="1050" spc="-13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지속적인 소통채널을 유지하는 데 있습니다</a:t>
            </a:r>
            <a:r>
              <a:rPr lang="en-US" altLang="ko-KR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algn="ctr"/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이웃과 </a:t>
            </a:r>
            <a:r>
              <a:rPr lang="ko-KR" altLang="en-US" sz="105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댓글관리를</a:t>
            </a:r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통해</a:t>
            </a:r>
          </a:p>
          <a:p>
            <a:pPr algn="ctr"/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고객과 </a:t>
            </a:r>
            <a:r>
              <a:rPr lang="ko-KR" altLang="en-US" sz="1050" spc="-13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진정성있는</a:t>
            </a:r>
            <a:r>
              <a:rPr lang="ko-KR" altLang="en-US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소통을 이어갑니다</a:t>
            </a:r>
            <a:r>
              <a:rPr lang="en-US" altLang="ko-KR" sz="1050" spc="-1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604812" y="3887882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01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176736" y="3887345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02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733247" y="3887345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03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2504728" y="215761"/>
            <a:ext cx="1374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sz="16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블로그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344794" y="113624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블로그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솔루션 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560743"/>
            <a:ext cx="8144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자사의 제품과 서비스를 보다 지속적으로 타깃고객에게 알리고 소통하기 위해 자사 채널을 구축하는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솔루션입니다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기본적인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블로그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디자인 서비스에 정기적인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포스팅과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이웃관리 서비스가 시행됩니다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280592" y="1052736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402218" y="2441682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9" name="직사각형 28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03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2504728" y="215761"/>
            <a:ext cx="121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SNS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마케팅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344794" y="132570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SNS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마케팅 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페이스북</a:t>
            </a:r>
            <a:endParaRPr lang="ko-KR" altLang="en-US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30255D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750197"/>
            <a:ext cx="8144710" cy="1030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SNS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중 현재 전세계적으로 가장 많은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유져를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보유한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모바일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마케팅 시장의 핵심이라고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할 수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그 중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브랜드페이스북은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브랜드블로그와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같이 고객과의 소통채널로서 활용될 수 있으며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운영으로 인한 효과는 다음과 같습니다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280592" y="1242190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402218" y="2996952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직사각형 48"/>
          <p:cNvSpPr/>
          <p:nvPr/>
        </p:nvSpPr>
        <p:spPr>
          <a:xfrm>
            <a:off x="1378046" y="340174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브랜드 </a:t>
            </a:r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운영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왜 필수인가</a:t>
            </a:r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?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3792991"/>
            <a:ext cx="81447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모바일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광고에 최적화되어 있는 현존 최고의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SNS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매채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타겟광고시스템으로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인한 효율적인 광고집행이 가능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좋아요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선호도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분석을 통한 고객성향분석가능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유저 중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90%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이상에게 매일 광고노출을 통한 학습가능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비교적 충성도가 높은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정통성있는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플랫폼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인스타그램과의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합병으로 호환가능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1280592" y="3438511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1408361" y="3306176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0" name="직사각형 19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42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898454" y="3140968"/>
            <a:ext cx="8852197" cy="2952328"/>
            <a:chOff x="1712640" y="2492896"/>
            <a:chExt cx="7632848" cy="2483034"/>
          </a:xfrm>
        </p:grpSpPr>
        <p:sp>
          <p:nvSpPr>
            <p:cNvPr id="41" name="이등변 삼각형 40"/>
            <p:cNvSpPr/>
            <p:nvPr/>
          </p:nvSpPr>
          <p:spPr>
            <a:xfrm>
              <a:off x="6465168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2" name="이등변 삼각형 41"/>
            <p:cNvSpPr/>
            <p:nvPr/>
          </p:nvSpPr>
          <p:spPr>
            <a:xfrm>
              <a:off x="1712640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3025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3" name="이등변 삼각형 42"/>
            <p:cNvSpPr/>
            <p:nvPr/>
          </p:nvSpPr>
          <p:spPr>
            <a:xfrm>
              <a:off x="4088904" y="2492896"/>
              <a:ext cx="2880320" cy="2483034"/>
            </a:xfrm>
            <a:prstGeom prst="triangle">
              <a:avLst/>
            </a:prstGeom>
            <a:noFill/>
            <a:ln w="254000">
              <a:solidFill>
                <a:srgbClr val="B28072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2016845" y="4345940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브랜드</a:t>
            </a: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이미지컨설팅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1570030" y="4941003"/>
            <a:ext cx="1928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브랜드가 보여주고자 하는 가치를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일관성 있는 톤으로 전달할 수 있도록 </a:t>
            </a:r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콘텐츠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제작 전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이미지 컨설팅을 시행합니다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891339" y="4283514"/>
            <a:ext cx="970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내실있는</a:t>
            </a:r>
            <a:endParaRPr lang="ko-KR" altLang="en-US" sz="14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40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콘텐츠</a:t>
            </a:r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 구성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4431663" y="4869160"/>
            <a:ext cx="1889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온라인에서 자사의 브랜드를 가장 잘 나타낼 수 있는 방식과 스톡으로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콘텐츠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목차를 구성하고 </a:t>
            </a:r>
            <a:endParaRPr lang="en-US" altLang="ko-KR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1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세부콘텐츠를</a:t>
            </a:r>
            <a:r>
              <a:rPr lang="ko-KR" altLang="en-US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제작합니다</a:t>
            </a:r>
            <a:r>
              <a:rPr lang="en-US" altLang="ko-KR" sz="105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7408528" y="4545124"/>
            <a:ext cx="1343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지속적인</a:t>
            </a:r>
          </a:p>
          <a:p>
            <a:pPr algn="ctr"/>
            <a:r>
              <a:rPr lang="ko-KR" altLang="en-US" sz="14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채널관리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6808091" y="5203282"/>
            <a:ext cx="254466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5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정기적인 </a:t>
            </a:r>
            <a:r>
              <a:rPr lang="ko-KR" altLang="en-US" sz="1050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콘텐츠</a:t>
            </a:r>
            <a:r>
              <a:rPr lang="ko-KR" altLang="en-US" sz="105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업로드는 물론 </a:t>
            </a:r>
            <a:endParaRPr lang="en-US" altLang="ko-KR" sz="1050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채널의 고객유입까지</a:t>
            </a:r>
            <a:endParaRPr lang="en-US" altLang="ko-KR" sz="1050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/>
            <a:r>
              <a:rPr lang="ko-KR" altLang="en-US" sz="105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면밀하게 관리합니다</a:t>
            </a:r>
            <a:r>
              <a:rPr lang="en-US" altLang="ko-KR" sz="105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301269" y="3894683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01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064595" y="3877891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02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820468" y="4032136"/>
            <a:ext cx="51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03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743106" cy="6858000"/>
          </a:xfrm>
          <a:prstGeom prst="rect">
            <a:avLst/>
          </a:prstGeom>
          <a:solidFill>
            <a:srgbClr val="302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92560" y="18864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rPr>
              <a:t>마케팅 솔루션</a:t>
            </a:r>
            <a:endParaRPr lang="en-US" altLang="ko-KR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B28072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평행 사변형 12"/>
          <p:cNvSpPr/>
          <p:nvPr/>
        </p:nvSpPr>
        <p:spPr>
          <a:xfrm rot="16200000">
            <a:off x="-229716" y="2362572"/>
            <a:ext cx="1224136" cy="764704"/>
          </a:xfrm>
          <a:prstGeom prst="parallelogram">
            <a:avLst>
              <a:gd name="adj" fmla="val 71375"/>
            </a:avLst>
          </a:prstGeom>
          <a:gradFill>
            <a:gsLst>
              <a:gs pos="0">
                <a:schemeClr val="bg1">
                  <a:alpha val="86000"/>
                </a:schemeClr>
              </a:gs>
              <a:gs pos="49000">
                <a:schemeClr val="bg1">
                  <a:alpha val="18000"/>
                </a:schemeClr>
              </a:gs>
              <a:gs pos="100000">
                <a:schemeClr val="bg1">
                  <a:alpha val="0"/>
                  <a:lumMod val="27000"/>
                  <a:lumOff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44" name="Picture 4" descr="C:\Users\tot78\Desktop\KakaoTalk_20190527_22055139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954" y="5942209"/>
            <a:ext cx="1045781" cy="4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2515070" y="215761"/>
            <a:ext cx="121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- SNS </a:t>
            </a:r>
            <a:r>
              <a:rPr lang="ko-KR" altLang="en-US" sz="16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마케팅</a:t>
            </a:r>
            <a:endParaRPr lang="en-US" altLang="ko-KR" sz="160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344794" y="89942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애드픽처만의</a:t>
            </a: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0255D"/>
                </a:solidFill>
                <a:latin typeface="나눔스퀘어 Bold" pitchFamily="50" charset="-127"/>
                <a:ea typeface="나눔스퀘어 Bold" pitchFamily="50" charset="-127"/>
              </a:rPr>
              <a:t> 차별화된 브랜드 페이스북 마케팅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20535F84-F85C-417B-8BF5-D7961BCC0697}"/>
              </a:ext>
            </a:extLst>
          </p:cNvPr>
          <p:cNvSpPr/>
          <p:nvPr/>
        </p:nvSpPr>
        <p:spPr>
          <a:xfrm>
            <a:off x="1344794" y="1323925"/>
            <a:ext cx="8144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애드픽처는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게시글 수나 좋아요 수를 늘리는 양적인 성장을 넘어 브랜드 아이덴티티를 전달 할 수 있는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강력한 홍보채널로서의 브랜드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페이스북을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컨설팅합니다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본 마케팅에는 </a:t>
            </a:r>
            <a:r>
              <a:rPr lang="ko-KR" altLang="en-US" sz="1400" dirty="0" err="1">
                <a:latin typeface="나눔스퀘어 Bold" pitchFamily="50" charset="-127"/>
                <a:ea typeface="나눔스퀘어 Bold" pitchFamily="50" charset="-127"/>
              </a:rPr>
              <a:t>콘텐츠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기획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제작부터 운영전반의 과정이 포함되어 있습니다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280592" y="815918"/>
            <a:ext cx="121626" cy="121626"/>
          </a:xfrm>
          <a:prstGeom prst="rect">
            <a:avLst/>
          </a:prstGeom>
          <a:solidFill>
            <a:srgbClr val="B28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1402218" y="2492896"/>
            <a:ext cx="85037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 rot="5400000">
            <a:off x="-568882" y="783500"/>
            <a:ext cx="1916984" cy="583252"/>
            <a:chOff x="539556" y="2852936"/>
            <a:chExt cx="1916984" cy="583252"/>
          </a:xfrm>
        </p:grpSpPr>
        <p:sp>
          <p:nvSpPr>
            <p:cNvPr id="29" name="직사각형 28"/>
            <p:cNvSpPr/>
            <p:nvPr/>
          </p:nvSpPr>
          <p:spPr>
            <a:xfrm>
              <a:off x="547173" y="2852936"/>
              <a:ext cx="18135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9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aD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 PICTURE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39556" y="2970815"/>
              <a:ext cx="1916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온라인마케팅제안서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50601" y="3205356"/>
              <a:ext cx="18101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B28072"/>
                  </a:solidFill>
                  <a:latin typeface="나눔스퀘어 Bold" pitchFamily="50" charset="-127"/>
                  <a:ea typeface="나눔스퀘어 Bold" pitchFamily="50" charset="-127"/>
                </a:rPr>
                <a:t>MARKETING</a:t>
              </a:r>
              <a:endPara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B28072"/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646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2650</Words>
  <Application>Microsoft Office PowerPoint</Application>
  <PresentationFormat>A4 용지(210x297mm)</PresentationFormat>
  <Paragraphs>728</Paragraphs>
  <Slides>31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9" baseType="lpstr">
      <vt:lpstr>KoPub돋움체 Bold</vt:lpstr>
      <vt:lpstr>나눔스퀘어</vt:lpstr>
      <vt:lpstr>나눔스퀘어 Bold</vt:lpstr>
      <vt:lpstr>나눔스퀘어 ExtraBold</vt:lpstr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tot7871@naver.com</dc:creator>
  <cp:lastModifiedBy>rlgus2013@daum.net</cp:lastModifiedBy>
  <cp:revision>102</cp:revision>
  <dcterms:created xsi:type="dcterms:W3CDTF">2019-05-27T13:06:14Z</dcterms:created>
  <dcterms:modified xsi:type="dcterms:W3CDTF">2022-08-30T06:41:26Z</dcterms:modified>
</cp:coreProperties>
</file>